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73" r:id="rId2"/>
    <p:sldId id="281" r:id="rId3"/>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AF5"/>
    <a:srgbClr val="27A3D5"/>
    <a:srgbClr val="F8EC92"/>
    <a:srgbClr val="FCF7CE"/>
    <a:srgbClr val="C0DEFF"/>
    <a:srgbClr val="7BBA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0" autoAdjust="0"/>
    <p:restoredTop sz="94660"/>
  </p:normalViewPr>
  <p:slideViewPr>
    <p:cSldViewPr snapToGrid="0">
      <p:cViewPr>
        <p:scale>
          <a:sx n="90" d="100"/>
          <a:sy n="90" d="100"/>
        </p:scale>
        <p:origin x="416" y="-6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D1F9811-56D1-4401-8278-93E5D31E4FFD}" type="datetimeFigureOut">
              <a:rPr kumimoji="1" lang="ja-JP" altLang="en-US" smtClean="0"/>
              <a:t>2024/8/28</a:t>
            </a:fld>
            <a:endParaRPr kumimoji="1" lang="ja-JP" altLang="en-US" dirty="0"/>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1B364C4-B6D9-405A-BD58-51019208C029}" type="slidenum">
              <a:rPr kumimoji="1" lang="ja-JP" altLang="en-US" smtClean="0"/>
              <a:t>‹#›</a:t>
            </a:fld>
            <a:endParaRPr kumimoji="1" lang="ja-JP" altLang="en-US" dirty="0"/>
          </a:p>
        </p:txBody>
      </p:sp>
    </p:spTree>
    <p:extLst>
      <p:ext uri="{BB962C8B-B14F-4D97-AF65-F5344CB8AC3E}">
        <p14:creationId xmlns:p14="http://schemas.microsoft.com/office/powerpoint/2010/main" val="780268304"/>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369" kern="1200">
        <a:solidFill>
          <a:schemeClr val="tx1"/>
        </a:solidFill>
        <a:latin typeface="+mn-lt"/>
        <a:ea typeface="+mn-ea"/>
        <a:cs typeface="+mn-cs"/>
      </a:defRPr>
    </a:lvl1pPr>
    <a:lvl2pPr marL="521437" algn="l" defTabSz="1042873" rtl="0" eaLnBrk="1" latinLnBrk="0" hangingPunct="1">
      <a:defRPr kumimoji="1" sz="1369" kern="1200">
        <a:solidFill>
          <a:schemeClr val="tx1"/>
        </a:solidFill>
        <a:latin typeface="+mn-lt"/>
        <a:ea typeface="+mn-ea"/>
        <a:cs typeface="+mn-cs"/>
      </a:defRPr>
    </a:lvl2pPr>
    <a:lvl3pPr marL="1042873" algn="l" defTabSz="1042873" rtl="0" eaLnBrk="1" latinLnBrk="0" hangingPunct="1">
      <a:defRPr kumimoji="1" sz="1369" kern="1200">
        <a:solidFill>
          <a:schemeClr val="tx1"/>
        </a:solidFill>
        <a:latin typeface="+mn-lt"/>
        <a:ea typeface="+mn-ea"/>
        <a:cs typeface="+mn-cs"/>
      </a:defRPr>
    </a:lvl3pPr>
    <a:lvl4pPr marL="1564310" algn="l" defTabSz="1042873" rtl="0" eaLnBrk="1" latinLnBrk="0" hangingPunct="1">
      <a:defRPr kumimoji="1" sz="1369" kern="1200">
        <a:solidFill>
          <a:schemeClr val="tx1"/>
        </a:solidFill>
        <a:latin typeface="+mn-lt"/>
        <a:ea typeface="+mn-ea"/>
        <a:cs typeface="+mn-cs"/>
      </a:defRPr>
    </a:lvl4pPr>
    <a:lvl5pPr marL="2085746" algn="l" defTabSz="1042873" rtl="0" eaLnBrk="1" latinLnBrk="0" hangingPunct="1">
      <a:defRPr kumimoji="1" sz="1369" kern="1200">
        <a:solidFill>
          <a:schemeClr val="tx1"/>
        </a:solidFill>
        <a:latin typeface="+mn-lt"/>
        <a:ea typeface="+mn-ea"/>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d13cbea336_0_8:notes"/>
          <p:cNvSpPr>
            <a:spLocks noGrp="1" noRot="1" noChangeAspect="1"/>
          </p:cNvSpPr>
          <p:nvPr>
            <p:ph type="sldImg" idx="2"/>
          </p:nvPr>
        </p:nvSpPr>
        <p:spPr>
          <a:xfrm>
            <a:off x="588963" y="684213"/>
            <a:ext cx="48260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d13cbea336_0_8:notes"/>
          <p:cNvSpPr txBox="1">
            <a:spLocks noGrp="1"/>
          </p:cNvSpPr>
          <p:nvPr>
            <p:ph type="body" idx="1"/>
          </p:nvPr>
        </p:nvSpPr>
        <p:spPr>
          <a:xfrm>
            <a:off x="600165" y="4324660"/>
            <a:ext cx="4801318" cy="4097047"/>
          </a:xfrm>
          <a:prstGeom prst="rect">
            <a:avLst/>
          </a:prstGeom>
        </p:spPr>
        <p:txBody>
          <a:bodyPr spcFirstLastPara="1" wrap="square" lIns="83160" tIns="83160" rIns="83160" bIns="83160" anchor="t" anchorCtr="0">
            <a:noAutofit/>
          </a:bodyPr>
          <a:lstStyle/>
          <a:p>
            <a:pPr marL="0" indent="0">
              <a:buNone/>
            </a:pPr>
            <a:endParaRPr dirty="0"/>
          </a:p>
        </p:txBody>
      </p:sp>
    </p:spTree>
    <p:extLst>
      <p:ext uri="{BB962C8B-B14F-4D97-AF65-F5344CB8AC3E}">
        <p14:creationId xmlns:p14="http://schemas.microsoft.com/office/powerpoint/2010/main" val="50726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d068892dc2_0_0:notes"/>
          <p:cNvSpPr>
            <a:spLocks noGrp="1" noRot="1" noChangeAspect="1"/>
          </p:cNvSpPr>
          <p:nvPr>
            <p:ph type="sldImg" idx="2"/>
          </p:nvPr>
        </p:nvSpPr>
        <p:spPr>
          <a:xfrm>
            <a:off x="588963" y="684213"/>
            <a:ext cx="48260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d068892dc2_0_0:notes"/>
          <p:cNvSpPr txBox="1">
            <a:spLocks noGrp="1"/>
          </p:cNvSpPr>
          <p:nvPr>
            <p:ph type="body" idx="1"/>
          </p:nvPr>
        </p:nvSpPr>
        <p:spPr>
          <a:xfrm>
            <a:off x="600165" y="4324660"/>
            <a:ext cx="4801318" cy="4097047"/>
          </a:xfrm>
          <a:prstGeom prst="rect">
            <a:avLst/>
          </a:prstGeom>
        </p:spPr>
        <p:txBody>
          <a:bodyPr spcFirstLastPara="1" wrap="square" lIns="83160" tIns="83160" rIns="83160" bIns="83160" anchor="t" anchorCtr="0">
            <a:noAutofit/>
          </a:bodyPr>
          <a:lstStyle/>
          <a:p>
            <a:pPr marL="0" indent="0">
              <a:buNone/>
            </a:pPr>
            <a:endParaRPr dirty="0"/>
          </a:p>
        </p:txBody>
      </p:sp>
    </p:spTree>
    <p:extLst>
      <p:ext uri="{BB962C8B-B14F-4D97-AF65-F5344CB8AC3E}">
        <p14:creationId xmlns:p14="http://schemas.microsoft.com/office/powerpoint/2010/main" val="381614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146586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309137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311590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151878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245305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2908877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290238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343825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13315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40877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644196-C905-4DF8-AB63-DFA57957BCE3}" type="datetimeFigureOut">
              <a:rPr kumimoji="1" lang="ja-JP" altLang="en-US" smtClean="0"/>
              <a:t>2024/8/28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413847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2644196-C905-4DF8-AB63-DFA57957BCE3}" type="datetimeFigureOut">
              <a:rPr kumimoji="1" lang="ja-JP" altLang="en-US" smtClean="0"/>
              <a:t>2024/8/28</a:t>
            </a:fld>
            <a:endParaRPr kumimoji="1" lang="ja-JP" altLang="en-US" dirty="0"/>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8C30AFD6-14CA-477F-A020-5053891B98AC}" type="slidenum">
              <a:rPr kumimoji="1" lang="ja-JP" altLang="en-US" smtClean="0"/>
              <a:t>‹#›</a:t>
            </a:fld>
            <a:endParaRPr kumimoji="1" lang="ja-JP" altLang="en-US" dirty="0"/>
          </a:p>
        </p:txBody>
      </p:sp>
    </p:spTree>
    <p:extLst>
      <p:ext uri="{BB962C8B-B14F-4D97-AF65-F5344CB8AC3E}">
        <p14:creationId xmlns:p14="http://schemas.microsoft.com/office/powerpoint/2010/main" val="738269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tiff"/></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jp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jpe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134" name="図 133">
            <a:extLst>
              <a:ext uri="{FF2B5EF4-FFF2-40B4-BE49-F238E27FC236}">
                <a16:creationId xmlns:a16="http://schemas.microsoft.com/office/drawing/2014/main" id="{DE50F533-9488-47C3-AAF0-616228FD2DF3}"/>
              </a:ext>
            </a:extLst>
          </p:cNvPr>
          <p:cNvPicPr>
            <a:picLocks noChangeAspect="1"/>
          </p:cNvPicPr>
          <p:nvPr/>
        </p:nvPicPr>
        <p:blipFill rotWithShape="1">
          <a:blip r:embed="rId3"/>
          <a:srcRect l="29788" r="12939"/>
          <a:stretch/>
        </p:blipFill>
        <p:spPr>
          <a:xfrm>
            <a:off x="7091813" y="4501856"/>
            <a:ext cx="3600000" cy="3057819"/>
          </a:xfrm>
          <a:prstGeom prst="rect">
            <a:avLst/>
          </a:prstGeom>
        </p:spPr>
      </p:pic>
      <p:sp>
        <p:nvSpPr>
          <p:cNvPr id="128" name="正方形/長方形 127">
            <a:extLst>
              <a:ext uri="{FF2B5EF4-FFF2-40B4-BE49-F238E27FC236}">
                <a16:creationId xmlns:a16="http://schemas.microsoft.com/office/drawing/2014/main" id="{904BB476-7D5E-4855-AAFE-B84CF15E94B4}"/>
              </a:ext>
            </a:extLst>
          </p:cNvPr>
          <p:cNvSpPr/>
          <p:nvPr/>
        </p:nvSpPr>
        <p:spPr>
          <a:xfrm>
            <a:off x="3692033" y="3120320"/>
            <a:ext cx="3240000" cy="292464"/>
          </a:xfrm>
          <a:prstGeom prst="rect">
            <a:avLst/>
          </a:prstGeom>
          <a:solidFill>
            <a:srgbClr val="27A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正方形/長方形 90">
            <a:extLst>
              <a:ext uri="{FF2B5EF4-FFF2-40B4-BE49-F238E27FC236}">
                <a16:creationId xmlns:a16="http://schemas.microsoft.com/office/drawing/2014/main" id="{CF3C7ADB-6567-46CE-BAC3-AE6380899E55}"/>
              </a:ext>
            </a:extLst>
          </p:cNvPr>
          <p:cNvSpPr/>
          <p:nvPr/>
        </p:nvSpPr>
        <p:spPr>
          <a:xfrm>
            <a:off x="3711261" y="193699"/>
            <a:ext cx="3240000" cy="363800"/>
          </a:xfrm>
          <a:prstGeom prst="rect">
            <a:avLst/>
          </a:prstGeom>
          <a:solidFill>
            <a:srgbClr val="27A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2" name="Google Shape;437;p16">
            <a:extLst>
              <a:ext uri="{FF2B5EF4-FFF2-40B4-BE49-F238E27FC236}">
                <a16:creationId xmlns:a16="http://schemas.microsoft.com/office/drawing/2014/main" id="{456952A6-FDE4-4C38-B3FC-16C4BCB0CD36}"/>
              </a:ext>
            </a:extLst>
          </p:cNvPr>
          <p:cNvSpPr/>
          <p:nvPr/>
        </p:nvSpPr>
        <p:spPr>
          <a:xfrm>
            <a:off x="-1" y="0"/>
            <a:ext cx="3528000" cy="7560000"/>
          </a:xfrm>
          <a:custGeom>
            <a:avLst/>
            <a:gdLst/>
            <a:ahLst/>
            <a:cxnLst/>
            <a:rect l="l" t="t" r="r" b="b"/>
            <a:pathLst>
              <a:path w="3600450" h="7776209" extrusionOk="0">
                <a:moveTo>
                  <a:pt x="3600005" y="7775994"/>
                </a:moveTo>
                <a:lnTo>
                  <a:pt x="0" y="7775994"/>
                </a:lnTo>
                <a:lnTo>
                  <a:pt x="0" y="0"/>
                </a:lnTo>
                <a:lnTo>
                  <a:pt x="3600005" y="0"/>
                </a:lnTo>
                <a:lnTo>
                  <a:pt x="3600005" y="7775994"/>
                </a:lnTo>
                <a:close/>
              </a:path>
            </a:pathLst>
          </a:custGeom>
          <a:solidFill>
            <a:srgbClr val="C8EAF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960"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7" name="図 6">
            <a:extLst>
              <a:ext uri="{FF2B5EF4-FFF2-40B4-BE49-F238E27FC236}">
                <a16:creationId xmlns:a16="http://schemas.microsoft.com/office/drawing/2014/main" id="{BA1BC3EE-F435-4CB0-9404-4817DB51F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03" y="1744476"/>
            <a:ext cx="1223993" cy="1295064"/>
          </a:xfrm>
          <a:prstGeom prst="rect">
            <a:avLst/>
          </a:prstGeom>
        </p:spPr>
      </p:pic>
      <p:pic>
        <p:nvPicPr>
          <p:cNvPr id="11" name="図 10">
            <a:extLst>
              <a:ext uri="{FF2B5EF4-FFF2-40B4-BE49-F238E27FC236}">
                <a16:creationId xmlns:a16="http://schemas.microsoft.com/office/drawing/2014/main" id="{BE368CD2-F137-4EC7-A236-9F012F2D0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8000" y="1973017"/>
            <a:ext cx="1008000" cy="1066523"/>
          </a:xfrm>
          <a:prstGeom prst="rect">
            <a:avLst/>
          </a:prstGeom>
        </p:spPr>
      </p:pic>
      <p:sp>
        <p:nvSpPr>
          <p:cNvPr id="659" name="Google Shape;659;p17"/>
          <p:cNvSpPr txBox="1"/>
          <p:nvPr/>
        </p:nvSpPr>
        <p:spPr>
          <a:xfrm>
            <a:off x="3708000" y="3165081"/>
            <a:ext cx="3276000" cy="217624"/>
          </a:xfrm>
          <a:prstGeom prst="rect">
            <a:avLst/>
          </a:prstGeom>
          <a:noFill/>
          <a:ln>
            <a:noFill/>
          </a:ln>
        </p:spPr>
        <p:txBody>
          <a:bodyPr spcFirstLastPara="1" wrap="square" lIns="0" tIns="12700" rIns="0" bIns="0" anchor="t" anchorCtr="0">
            <a:spAutoFit/>
          </a:bodyPr>
          <a:lstStyle/>
          <a:p>
            <a:pPr marL="114300" marR="95250" lvl="0" indent="0" algn="ctr" rtl="0">
              <a:lnSpc>
                <a:spcPct val="121300"/>
              </a:lnSpc>
              <a:spcBef>
                <a:spcPts val="0"/>
              </a:spcBef>
              <a:spcAft>
                <a:spcPts val="0"/>
              </a:spcAft>
              <a:buNone/>
            </a:pPr>
            <a:r>
              <a:rPr lang="ja" sz="1100" dirty="0">
                <a:solidFill>
                  <a:schemeClr val="bg1"/>
                </a:solidFill>
                <a:latin typeface="BIZ UDPゴシック" panose="020B0400000000000000" pitchFamily="50" charset="-128"/>
                <a:ea typeface="BIZ UDPゴシック" panose="020B0400000000000000" pitchFamily="50" charset="-128"/>
                <a:cs typeface="Arial"/>
                <a:sym typeface="Arial"/>
              </a:rPr>
              <a:t>お問い合わせは、お気軽にこちらまで</a:t>
            </a:r>
            <a:endParaRPr sz="11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pic>
        <p:nvPicPr>
          <p:cNvPr id="665" name="Google Shape;665;p17"/>
          <p:cNvPicPr preferRelativeResize="0">
            <a:picLocks noChangeAspect="1"/>
          </p:cNvPicPr>
          <p:nvPr/>
        </p:nvPicPr>
        <p:blipFill>
          <a:blip r:embed="rId6">
            <a:alphaModFix/>
          </a:blip>
          <a:stretch>
            <a:fillRect/>
          </a:stretch>
        </p:blipFill>
        <p:spPr>
          <a:xfrm>
            <a:off x="5032068" y="6768000"/>
            <a:ext cx="612032" cy="612000"/>
          </a:xfrm>
          <a:prstGeom prst="rect">
            <a:avLst/>
          </a:prstGeom>
          <a:noFill/>
          <a:ln>
            <a:noFill/>
          </a:ln>
        </p:spPr>
      </p:pic>
      <p:sp>
        <p:nvSpPr>
          <p:cNvPr id="669" name="Google Shape;669;p17"/>
          <p:cNvSpPr txBox="1"/>
          <p:nvPr/>
        </p:nvSpPr>
        <p:spPr>
          <a:xfrm>
            <a:off x="3941850" y="6622500"/>
            <a:ext cx="540300" cy="125100"/>
          </a:xfrm>
          <a:prstGeom prst="rect">
            <a:avLst/>
          </a:prstGeom>
          <a:noFill/>
          <a:ln>
            <a:noFill/>
          </a:ln>
        </p:spPr>
        <p:txBody>
          <a:bodyPr spcFirstLastPara="1" wrap="square" lIns="0" tIns="9525" rIns="0" bIns="0" anchor="ctr" anchorCtr="0">
            <a:noAutofit/>
          </a:bodyPr>
          <a:lstStyle/>
          <a:p>
            <a:pPr marL="0" marR="0" lvl="0" indent="0" algn="ctr" rtl="0">
              <a:lnSpc>
                <a:spcPct val="100000"/>
              </a:lnSpc>
              <a:spcBef>
                <a:spcPts val="0"/>
              </a:spcBef>
              <a:spcAft>
                <a:spcPts val="0"/>
              </a:spcAft>
              <a:buClr>
                <a:srgbClr val="000000"/>
              </a:buClr>
              <a:buSzPts val="650"/>
              <a:buFont typeface="Arial"/>
              <a:buNone/>
            </a:pPr>
            <a:r>
              <a:rPr lang="ja" sz="650" b="1" dirty="0">
                <a:solidFill>
                  <a:srgbClr val="44546A"/>
                </a:solidFill>
              </a:rPr>
              <a:t>公式HP</a:t>
            </a:r>
            <a:endParaRPr sz="650" b="0" i="0" u="none" strike="noStrike" cap="none" dirty="0">
              <a:solidFill>
                <a:srgbClr val="44546A"/>
              </a:solidFill>
              <a:latin typeface="Arial"/>
              <a:ea typeface="Arial"/>
              <a:cs typeface="Arial"/>
              <a:sym typeface="Arial"/>
            </a:endParaRPr>
          </a:p>
        </p:txBody>
      </p:sp>
      <p:sp>
        <p:nvSpPr>
          <p:cNvPr id="670" name="Google Shape;670;p17"/>
          <p:cNvSpPr txBox="1"/>
          <p:nvPr/>
        </p:nvSpPr>
        <p:spPr>
          <a:xfrm>
            <a:off x="5116800" y="6621900"/>
            <a:ext cx="422400" cy="126300"/>
          </a:xfrm>
          <a:prstGeom prst="rect">
            <a:avLst/>
          </a:prstGeom>
          <a:noFill/>
          <a:ln>
            <a:noFill/>
          </a:ln>
        </p:spPr>
        <p:txBody>
          <a:bodyPr spcFirstLastPara="1" wrap="square" lIns="0" tIns="3175" rIns="0" bIns="0" anchor="ctr" anchorCtr="0">
            <a:noAutofit/>
          </a:bodyPr>
          <a:lstStyle/>
          <a:p>
            <a:pPr marL="0" marR="0" lvl="0" indent="0" algn="ctr" rtl="0">
              <a:lnSpc>
                <a:spcPct val="100000"/>
              </a:lnSpc>
              <a:spcBef>
                <a:spcPts val="0"/>
              </a:spcBef>
              <a:spcAft>
                <a:spcPts val="0"/>
              </a:spcAft>
              <a:buClr>
                <a:srgbClr val="000000"/>
              </a:buClr>
              <a:buSzPts val="650"/>
              <a:buFont typeface="Arial"/>
              <a:buNone/>
            </a:pPr>
            <a:r>
              <a:rPr lang="ja" sz="650" b="1" dirty="0">
                <a:solidFill>
                  <a:srgbClr val="44546A"/>
                </a:solidFill>
              </a:rPr>
              <a:t>公式LINE</a:t>
            </a:r>
            <a:endParaRPr sz="650" b="0" i="0" u="none" strike="noStrike" cap="none" dirty="0">
              <a:solidFill>
                <a:srgbClr val="44546A"/>
              </a:solidFill>
              <a:latin typeface="Arial"/>
              <a:ea typeface="Arial"/>
              <a:cs typeface="Arial"/>
              <a:sym typeface="Arial"/>
            </a:endParaRPr>
          </a:p>
        </p:txBody>
      </p:sp>
      <p:sp>
        <p:nvSpPr>
          <p:cNvPr id="675" name="Google Shape;675;p17"/>
          <p:cNvSpPr txBox="1"/>
          <p:nvPr/>
        </p:nvSpPr>
        <p:spPr>
          <a:xfrm>
            <a:off x="3708000" y="6081089"/>
            <a:ext cx="3276000" cy="451141"/>
          </a:xfrm>
          <a:prstGeom prst="rect">
            <a:avLst/>
          </a:prstGeom>
          <a:noFill/>
          <a:ln>
            <a:noFill/>
          </a:ln>
        </p:spPr>
        <p:txBody>
          <a:bodyPr spcFirstLastPara="1" wrap="square" lIns="0" tIns="0" rIns="0" bIns="0" anchor="t" anchorCtr="0">
            <a:noAutofit/>
          </a:bodyPr>
          <a:lstStyle/>
          <a:p>
            <a:pPr marR="5080" lvl="0">
              <a:lnSpc>
                <a:spcPts val="1000"/>
              </a:lnSpc>
              <a:buClr>
                <a:srgbClr val="000000"/>
              </a:buClr>
            </a:pPr>
            <a:r>
              <a:rPr lang="ja"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a:t>
            </a:r>
            <a:r>
              <a:rPr lang="en-US" altLang="ja-JP" sz="700" dirty="0">
                <a:latin typeface="BIZ UDPゴシック" panose="020B0400000000000000" pitchFamily="50" charset="-128"/>
                <a:ea typeface="BIZ UDPゴシック" panose="020B0400000000000000" pitchFamily="50" charset="-128"/>
              </a:rPr>
              <a:t>550-0014 </a:t>
            </a:r>
            <a:r>
              <a:rPr lang="ja-JP" altLang="en-US" sz="700" dirty="0">
                <a:latin typeface="BIZ UDPゴシック" panose="020B0400000000000000" pitchFamily="50" charset="-128"/>
                <a:ea typeface="BIZ UDPゴシック" panose="020B0400000000000000" pitchFamily="50" charset="-128"/>
              </a:rPr>
              <a:t>大阪府大阪市西区北堀江２丁目４−１１ サンライズビル </a:t>
            </a:r>
            <a:r>
              <a:rPr lang="en-US" altLang="ja-JP" sz="700" dirty="0">
                <a:latin typeface="BIZ UDPゴシック" panose="020B0400000000000000" pitchFamily="50" charset="-128"/>
                <a:ea typeface="BIZ UDPゴシック" panose="020B0400000000000000" pitchFamily="50" charset="-128"/>
              </a:rPr>
              <a:t>3F</a:t>
            </a:r>
          </a:p>
          <a:p>
            <a:pPr marR="5080" lvl="0">
              <a:lnSpc>
                <a:spcPts val="1000"/>
              </a:lnSpc>
              <a:buClr>
                <a:srgbClr val="000000"/>
              </a:buClr>
            </a:pPr>
            <a:r>
              <a:rPr lang="ja-JP" altLang="en-US" sz="700" dirty="0">
                <a:latin typeface="BIZ UDPゴシック" panose="020B0400000000000000" pitchFamily="50" charset="-128"/>
                <a:ea typeface="BIZ UDPゴシック" panose="020B0400000000000000" pitchFamily="50" charset="-128"/>
                <a:cs typeface="Arial"/>
                <a:sym typeface="Arial"/>
              </a:rPr>
              <a:t>　大阪メトロ鶴見緑地線　西大橋駅　</a:t>
            </a:r>
            <a:r>
              <a:rPr lang="en-US" altLang="ja-JP" sz="700" dirty="0">
                <a:latin typeface="BIZ UDPゴシック" panose="020B0400000000000000" pitchFamily="50" charset="-128"/>
                <a:ea typeface="BIZ UDPゴシック" panose="020B0400000000000000" pitchFamily="50" charset="-128"/>
                <a:cs typeface="Arial"/>
                <a:sym typeface="Arial"/>
              </a:rPr>
              <a:t>3</a:t>
            </a:r>
            <a:r>
              <a:rPr lang="ja-JP" altLang="en-US" sz="700" dirty="0">
                <a:latin typeface="BIZ UDPゴシック" panose="020B0400000000000000" pitchFamily="50" charset="-128"/>
                <a:ea typeface="BIZ UDPゴシック" panose="020B0400000000000000" pitchFamily="50" charset="-128"/>
                <a:cs typeface="Arial"/>
                <a:sym typeface="Arial"/>
              </a:rPr>
              <a:t>番出口から南に徒歩</a:t>
            </a:r>
            <a:r>
              <a:rPr lang="en-US" altLang="ja-JP" sz="700" dirty="0">
                <a:latin typeface="BIZ UDPゴシック" panose="020B0400000000000000" pitchFamily="50" charset="-128"/>
                <a:ea typeface="BIZ UDPゴシック" panose="020B0400000000000000" pitchFamily="50" charset="-128"/>
                <a:cs typeface="Arial"/>
                <a:sym typeface="Arial"/>
              </a:rPr>
              <a:t>5</a:t>
            </a:r>
            <a:r>
              <a:rPr lang="ja-JP" altLang="en-US" sz="700" dirty="0">
                <a:latin typeface="BIZ UDPゴシック" panose="020B0400000000000000" pitchFamily="50" charset="-128"/>
                <a:ea typeface="BIZ UDPゴシック" panose="020B0400000000000000" pitchFamily="50" charset="-128"/>
                <a:cs typeface="Arial"/>
                <a:sym typeface="Arial"/>
              </a:rPr>
              <a:t>分</a:t>
            </a:r>
            <a:endParaRPr lang="en-US" altLang="ja-JP" sz="700" dirty="0">
              <a:latin typeface="BIZ UDPゴシック" panose="020B0400000000000000" pitchFamily="50" charset="-128"/>
              <a:ea typeface="BIZ UDPゴシック" panose="020B0400000000000000" pitchFamily="50" charset="-128"/>
              <a:cs typeface="Arial"/>
              <a:sym typeface="Arial"/>
            </a:endParaRPr>
          </a:p>
          <a:p>
            <a:pPr marR="5080" lvl="0">
              <a:lnSpc>
                <a:spcPts val="1000"/>
              </a:lnSpc>
              <a:buClr>
                <a:srgbClr val="000000"/>
              </a:buClr>
            </a:pPr>
            <a:r>
              <a:rPr lang="ja-JP" altLang="en-US" sz="700" dirty="0">
                <a:latin typeface="BIZ UDPゴシック" panose="020B0400000000000000" pitchFamily="50" charset="-128"/>
                <a:ea typeface="BIZ UDPゴシック" panose="020B0400000000000000" pitchFamily="50" charset="-128"/>
                <a:cs typeface="Arial"/>
                <a:sym typeface="Arial"/>
              </a:rPr>
              <a:t>　大阪メトロ四ツ橋線　四ツ橋駅　</a:t>
            </a:r>
            <a:r>
              <a:rPr lang="en-US" altLang="ja-JP" sz="700" dirty="0">
                <a:latin typeface="BIZ UDPゴシック" panose="020B0400000000000000" pitchFamily="50" charset="-128"/>
                <a:ea typeface="BIZ UDPゴシック" panose="020B0400000000000000" pitchFamily="50" charset="-128"/>
                <a:cs typeface="Arial"/>
                <a:sym typeface="Arial"/>
              </a:rPr>
              <a:t>6</a:t>
            </a:r>
            <a:r>
              <a:rPr lang="ja-JP" altLang="en-US" sz="700" dirty="0">
                <a:latin typeface="BIZ UDPゴシック" panose="020B0400000000000000" pitchFamily="50" charset="-128"/>
                <a:ea typeface="BIZ UDPゴシック" panose="020B0400000000000000" pitchFamily="50" charset="-128"/>
                <a:cs typeface="Arial"/>
                <a:sym typeface="Arial"/>
              </a:rPr>
              <a:t>番出口から西に徒歩</a:t>
            </a:r>
            <a:r>
              <a:rPr lang="en-US" altLang="ja-JP" sz="700" dirty="0">
                <a:latin typeface="BIZ UDPゴシック" panose="020B0400000000000000" pitchFamily="50" charset="-128"/>
                <a:ea typeface="BIZ UDPゴシック" panose="020B0400000000000000" pitchFamily="50" charset="-128"/>
                <a:cs typeface="Arial"/>
                <a:sym typeface="Arial"/>
              </a:rPr>
              <a:t>6</a:t>
            </a:r>
            <a:r>
              <a:rPr lang="ja-JP" altLang="en-US" sz="700" dirty="0">
                <a:latin typeface="BIZ UDPゴシック" panose="020B0400000000000000" pitchFamily="50" charset="-128"/>
                <a:ea typeface="BIZ UDPゴシック" panose="020B0400000000000000" pitchFamily="50" charset="-128"/>
                <a:cs typeface="Arial"/>
                <a:sym typeface="Arial"/>
              </a:rPr>
              <a:t>分</a:t>
            </a:r>
            <a:endParaRPr lang="en-US" altLang="ja-JP" sz="700" dirty="0">
              <a:latin typeface="BIZ UDPゴシック" panose="020B0400000000000000" pitchFamily="50" charset="-128"/>
              <a:ea typeface="BIZ UDPゴシック" panose="020B0400000000000000" pitchFamily="50" charset="-128"/>
              <a:cs typeface="Arial"/>
              <a:sym typeface="Arial"/>
            </a:endParaRPr>
          </a:p>
          <a:p>
            <a:pPr marR="5080" lvl="0">
              <a:lnSpc>
                <a:spcPts val="1000"/>
              </a:lnSpc>
              <a:buClr>
                <a:srgbClr val="000000"/>
              </a:buClr>
            </a:pPr>
            <a:r>
              <a:rPr lang="ja-JP" altLang="en-US" sz="700" dirty="0">
                <a:latin typeface="BIZ UDPゴシック" panose="020B0400000000000000" pitchFamily="50" charset="-128"/>
                <a:ea typeface="BIZ UDPゴシック" panose="020B0400000000000000" pitchFamily="50" charset="-128"/>
                <a:cs typeface="Arial"/>
                <a:sym typeface="Arial"/>
              </a:rPr>
              <a:t>　大阪メトロ千日前線　西長堀駅　</a:t>
            </a:r>
            <a:r>
              <a:rPr lang="en-US" altLang="ja-JP" sz="700" dirty="0">
                <a:latin typeface="BIZ UDPゴシック" panose="020B0400000000000000" pitchFamily="50" charset="-128"/>
                <a:ea typeface="BIZ UDPゴシック" panose="020B0400000000000000" pitchFamily="50" charset="-128"/>
                <a:cs typeface="Arial"/>
                <a:sym typeface="Arial"/>
              </a:rPr>
              <a:t>6</a:t>
            </a:r>
            <a:r>
              <a:rPr lang="ja-JP" altLang="en-US" sz="700" dirty="0">
                <a:latin typeface="BIZ UDPゴシック" panose="020B0400000000000000" pitchFamily="50" charset="-128"/>
                <a:ea typeface="BIZ UDPゴシック" panose="020B0400000000000000" pitchFamily="50" charset="-128"/>
                <a:cs typeface="Arial"/>
                <a:sym typeface="Arial"/>
              </a:rPr>
              <a:t>番出口から東に徒歩</a:t>
            </a:r>
            <a:r>
              <a:rPr lang="en-US" altLang="ja-JP" sz="700" dirty="0">
                <a:latin typeface="BIZ UDPゴシック" panose="020B0400000000000000" pitchFamily="50" charset="-128"/>
                <a:ea typeface="BIZ UDPゴシック" panose="020B0400000000000000" pitchFamily="50" charset="-128"/>
                <a:cs typeface="Arial"/>
                <a:sym typeface="Arial"/>
              </a:rPr>
              <a:t>8</a:t>
            </a:r>
            <a:r>
              <a:rPr lang="ja-JP" altLang="en-US" sz="700" dirty="0">
                <a:latin typeface="BIZ UDPゴシック" panose="020B0400000000000000" pitchFamily="50" charset="-128"/>
                <a:ea typeface="BIZ UDPゴシック" panose="020B0400000000000000" pitchFamily="50" charset="-128"/>
                <a:cs typeface="Arial"/>
                <a:sym typeface="Arial"/>
              </a:rPr>
              <a:t>分</a:t>
            </a:r>
          </a:p>
          <a:p>
            <a:pPr marL="447675" marR="5080" lvl="0" indent="-447675">
              <a:lnSpc>
                <a:spcPct val="150000"/>
              </a:lnSpc>
              <a:buClr>
                <a:srgbClr val="000000"/>
              </a:buClr>
            </a:pPr>
            <a:endParaRPr sz="700" dirty="0">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C17EA7BA-A23F-42E4-ACCF-424691C95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000" y="1973017"/>
            <a:ext cx="1008000" cy="1066523"/>
          </a:xfrm>
          <a:prstGeom prst="rect">
            <a:avLst/>
          </a:prstGeom>
        </p:spPr>
      </p:pic>
      <p:sp>
        <p:nvSpPr>
          <p:cNvPr id="108" name="Google Shape;876;p20">
            <a:extLst>
              <a:ext uri="{FF2B5EF4-FFF2-40B4-BE49-F238E27FC236}">
                <a16:creationId xmlns:a16="http://schemas.microsoft.com/office/drawing/2014/main" id="{3BC024E0-E47F-444D-867B-3DF8EF33A443}"/>
              </a:ext>
            </a:extLst>
          </p:cNvPr>
          <p:cNvSpPr/>
          <p:nvPr/>
        </p:nvSpPr>
        <p:spPr>
          <a:xfrm>
            <a:off x="3708000" y="164146"/>
            <a:ext cx="3276000" cy="453600"/>
          </a:xfrm>
          <a:prstGeom prst="snip1Rect">
            <a:avLst>
              <a:gd name="adj" fmla="val 0"/>
            </a:avLst>
          </a:prstGeom>
          <a:noFill/>
          <a:ln>
            <a:noFill/>
          </a:ln>
        </p:spPr>
        <p:txBody>
          <a:bodyPr spcFirstLastPara="1" wrap="square" lIns="91425" tIns="91425" rIns="91425" bIns="91425" anchor="ctr" anchorCtr="0">
            <a:noAutofit/>
          </a:bodyPr>
          <a:lstStyle/>
          <a:p>
            <a:pPr marL="0" marR="0" lvl="0" indent="0" algn="ctr" rtl="0">
              <a:lnSpc>
                <a:spcPct val="125000"/>
              </a:lnSpc>
              <a:spcBef>
                <a:spcPts val="0"/>
              </a:spcBef>
              <a:spcAft>
                <a:spcPts val="0"/>
              </a:spcAft>
              <a:buNone/>
            </a:pPr>
            <a:r>
              <a:rPr lang="ja-JP" altLang="en-US" sz="1600" b="1" dirty="0">
                <a:solidFill>
                  <a:schemeClr val="bg1"/>
                </a:solidFill>
                <a:latin typeface="HGP教科書体" panose="02020600000000000000" pitchFamily="18" charset="-128"/>
                <a:ea typeface="HGP教科書体" panose="02020600000000000000" pitchFamily="18" charset="-128"/>
              </a:rPr>
              <a:t>「誰にだって輝ける舞台がある」</a:t>
            </a:r>
            <a:endParaRPr sz="1600" b="1" dirty="0">
              <a:solidFill>
                <a:schemeClr val="bg1"/>
              </a:solidFill>
              <a:latin typeface="HGP教科書体" panose="02020600000000000000" pitchFamily="18" charset="-128"/>
              <a:ea typeface="HGP教科書体" panose="02020600000000000000" pitchFamily="18" charset="-128"/>
            </a:endParaRPr>
          </a:p>
        </p:txBody>
      </p:sp>
      <p:sp>
        <p:nvSpPr>
          <p:cNvPr id="94" name="Google Shape;442;p16">
            <a:extLst>
              <a:ext uri="{FF2B5EF4-FFF2-40B4-BE49-F238E27FC236}">
                <a16:creationId xmlns:a16="http://schemas.microsoft.com/office/drawing/2014/main" id="{06F67FE4-D58C-4C88-9ED3-F6699096282A}"/>
              </a:ext>
            </a:extLst>
          </p:cNvPr>
          <p:cNvSpPr/>
          <p:nvPr/>
        </p:nvSpPr>
        <p:spPr>
          <a:xfrm>
            <a:off x="180000" y="179705"/>
            <a:ext cx="3204000" cy="7200265"/>
          </a:xfrm>
          <a:custGeom>
            <a:avLst/>
            <a:gdLst/>
            <a:ahLst/>
            <a:cxnLst/>
            <a:rect l="l" t="t" r="r" b="b"/>
            <a:pathLst>
              <a:path w="3132454" h="7200265" extrusionOk="0">
                <a:moveTo>
                  <a:pt x="0" y="0"/>
                </a:moveTo>
                <a:lnTo>
                  <a:pt x="3131997" y="0"/>
                </a:lnTo>
                <a:lnTo>
                  <a:pt x="3131997" y="7199998"/>
                </a:lnTo>
                <a:lnTo>
                  <a:pt x="0" y="7199998"/>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5" name="Google Shape;443;p16">
            <a:extLst>
              <a:ext uri="{FF2B5EF4-FFF2-40B4-BE49-F238E27FC236}">
                <a16:creationId xmlns:a16="http://schemas.microsoft.com/office/drawing/2014/main" id="{2FFFC128-3BBE-495D-817C-0938D6B840E0}"/>
              </a:ext>
            </a:extLst>
          </p:cNvPr>
          <p:cNvSpPr txBox="1"/>
          <p:nvPr/>
        </p:nvSpPr>
        <p:spPr>
          <a:xfrm>
            <a:off x="391116" y="6222700"/>
            <a:ext cx="1980000" cy="121200"/>
          </a:xfrm>
          <a:prstGeom prst="rect">
            <a:avLst/>
          </a:prstGeom>
          <a:noFill/>
          <a:ln>
            <a:noFill/>
          </a:ln>
        </p:spPr>
        <p:txBody>
          <a:bodyPr spcFirstLastPara="1" wrap="square" lIns="0" tIns="13325" rIns="0" bIns="0" anchor="t" anchorCtr="0">
            <a:spAutoFit/>
          </a:bodyPr>
          <a:lstStyle/>
          <a:p>
            <a:pPr marL="0" marR="17145" lvl="0" indent="0" algn="l"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前年所得がおおよそ125万円未満の世帯 	</a:t>
            </a:r>
            <a:endParaRPr dirty="0">
              <a:solidFill>
                <a:srgbClr val="58595B"/>
              </a:solidFill>
              <a:latin typeface="BIZ UDPゴシック" panose="020B0400000000000000" pitchFamily="50" charset="-128"/>
              <a:ea typeface="BIZ UDPゴシック" panose="020B0400000000000000" pitchFamily="50" charset="-128"/>
            </a:endParaRPr>
          </a:p>
        </p:txBody>
      </p:sp>
      <p:sp>
        <p:nvSpPr>
          <p:cNvPr id="96" name="Google Shape;444;p16">
            <a:extLst>
              <a:ext uri="{FF2B5EF4-FFF2-40B4-BE49-F238E27FC236}">
                <a16:creationId xmlns:a16="http://schemas.microsoft.com/office/drawing/2014/main" id="{2679EFA2-F1C2-4732-846B-077BC1370D95}"/>
              </a:ext>
            </a:extLst>
          </p:cNvPr>
          <p:cNvSpPr/>
          <p:nvPr/>
        </p:nvSpPr>
        <p:spPr>
          <a:xfrm>
            <a:off x="286798" y="496618"/>
            <a:ext cx="2916554" cy="0"/>
          </a:xfrm>
          <a:custGeom>
            <a:avLst/>
            <a:gdLst/>
            <a:ahLst/>
            <a:cxnLst/>
            <a:rect l="l" t="t" r="r" b="b"/>
            <a:pathLst>
              <a:path w="2916554" h="120000" extrusionOk="0">
                <a:moveTo>
                  <a:pt x="0" y="0"/>
                </a:moveTo>
                <a:lnTo>
                  <a:pt x="2915996" y="0"/>
                </a:lnTo>
              </a:path>
            </a:pathLst>
          </a:custGeom>
          <a:noFill/>
          <a:ln w="9525" cap="flat" cmpd="sng">
            <a:solidFill>
              <a:srgbClr val="0089C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7" name="Google Shape;445;p16">
            <a:extLst>
              <a:ext uri="{FF2B5EF4-FFF2-40B4-BE49-F238E27FC236}">
                <a16:creationId xmlns:a16="http://schemas.microsoft.com/office/drawing/2014/main" id="{2A349EB8-FA1D-412B-9D02-3C8671DA42CC}"/>
              </a:ext>
            </a:extLst>
          </p:cNvPr>
          <p:cNvSpPr txBox="1"/>
          <p:nvPr/>
        </p:nvSpPr>
        <p:spPr>
          <a:xfrm>
            <a:off x="1154961" y="275717"/>
            <a:ext cx="1075200" cy="178200"/>
          </a:xfrm>
          <a:prstGeom prst="rect">
            <a:avLst/>
          </a:prstGeom>
          <a:noFill/>
          <a:ln>
            <a:noFill/>
          </a:ln>
        </p:spPr>
        <p:txBody>
          <a:bodyPr spcFirstLastPara="1" wrap="square" lIns="0" tIns="16500" rIns="0" bIns="0" anchor="t" anchorCtr="0">
            <a:spAutoFit/>
          </a:bodyPr>
          <a:lstStyle/>
          <a:p>
            <a:pPr marL="0" marR="0" lvl="0" indent="0" algn="ctr" rtl="0">
              <a:lnSpc>
                <a:spcPct val="100000"/>
              </a:lnSpc>
              <a:spcBef>
                <a:spcPts val="0"/>
              </a:spcBef>
              <a:spcAft>
                <a:spcPts val="0"/>
              </a:spcAft>
              <a:buNone/>
            </a:pPr>
            <a:r>
              <a:rPr lang="ja" sz="1050" b="1" dirty="0">
                <a:solidFill>
                  <a:srgbClr val="58595B"/>
                </a:solidFill>
                <a:latin typeface="BIZ UDPゴシック" panose="020B0400000000000000" pitchFamily="50" charset="-128"/>
                <a:ea typeface="BIZ UDPゴシック" panose="020B0400000000000000" pitchFamily="50" charset="-128"/>
                <a:sym typeface="Arial"/>
              </a:rPr>
              <a:t>ご利用の対象者</a:t>
            </a:r>
            <a:endParaRPr sz="1050" b="1"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8" name="Google Shape;446;p16">
            <a:extLst>
              <a:ext uri="{FF2B5EF4-FFF2-40B4-BE49-F238E27FC236}">
                <a16:creationId xmlns:a16="http://schemas.microsoft.com/office/drawing/2014/main" id="{61ED7FC9-3E19-42DA-8F98-9F8B88FBFEF0}"/>
              </a:ext>
            </a:extLst>
          </p:cNvPr>
          <p:cNvSpPr/>
          <p:nvPr/>
        </p:nvSpPr>
        <p:spPr>
          <a:xfrm>
            <a:off x="286798" y="5065961"/>
            <a:ext cx="2916554" cy="0"/>
          </a:xfrm>
          <a:custGeom>
            <a:avLst/>
            <a:gdLst/>
            <a:ahLst/>
            <a:cxnLst/>
            <a:rect l="l" t="t" r="r" b="b"/>
            <a:pathLst>
              <a:path w="2916554" h="120000" extrusionOk="0">
                <a:moveTo>
                  <a:pt x="0" y="0"/>
                </a:moveTo>
                <a:lnTo>
                  <a:pt x="2915996" y="0"/>
                </a:lnTo>
              </a:path>
            </a:pathLst>
          </a:custGeom>
          <a:noFill/>
          <a:ln w="9525" cap="flat" cmpd="sng">
            <a:solidFill>
              <a:srgbClr val="0089C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9" name="Google Shape;447;p16">
            <a:extLst>
              <a:ext uri="{FF2B5EF4-FFF2-40B4-BE49-F238E27FC236}">
                <a16:creationId xmlns:a16="http://schemas.microsoft.com/office/drawing/2014/main" id="{8352E0D4-7E07-4A8A-848F-EB99D8B3F436}"/>
              </a:ext>
            </a:extLst>
          </p:cNvPr>
          <p:cNvSpPr txBox="1"/>
          <p:nvPr/>
        </p:nvSpPr>
        <p:spPr>
          <a:xfrm>
            <a:off x="318150" y="5134000"/>
            <a:ext cx="3001200" cy="417000"/>
          </a:xfrm>
          <a:prstGeom prst="rect">
            <a:avLst/>
          </a:prstGeom>
          <a:noFill/>
          <a:ln>
            <a:noFill/>
          </a:ln>
        </p:spPr>
        <p:txBody>
          <a:bodyPr spcFirstLastPara="1" wrap="square" lIns="0" tIns="16500" rIns="0" bIns="0" anchor="t" anchorCtr="0">
            <a:spAutoFit/>
          </a:bodyPr>
          <a:lstStyle/>
          <a:p>
            <a:pPr marL="0" marR="5080" lvl="0" indent="0" algn="just" rtl="0">
              <a:spcBef>
                <a:spcPts val="0"/>
              </a:spcBef>
              <a:spcAft>
                <a:spcPts val="0"/>
              </a:spcAft>
              <a:buNone/>
            </a:pPr>
            <a:r>
              <a:rPr lang="ja" sz="650" b="0" dirty="0">
                <a:solidFill>
                  <a:srgbClr val="58595B"/>
                </a:solidFill>
                <a:latin typeface="BIZ UDPゴシック" panose="020B0400000000000000" pitchFamily="50" charset="-128"/>
                <a:ea typeface="BIZ UDPゴシック" panose="020B0400000000000000" pitchFamily="50" charset="-128"/>
                <a:sym typeface="Arial"/>
              </a:rPr>
              <a:t>ご利用者</a:t>
            </a:r>
            <a:r>
              <a:rPr lang="ja" sz="650" dirty="0">
                <a:solidFill>
                  <a:srgbClr val="58595B"/>
                </a:solidFill>
                <a:latin typeface="BIZ UDPゴシック" panose="020B0400000000000000" pitchFamily="50" charset="-128"/>
                <a:ea typeface="BIZ UDPゴシック" panose="020B0400000000000000" pitchFamily="50" charset="-128"/>
                <a:sym typeface="Arial"/>
              </a:rPr>
              <a:t>にご</a:t>
            </a:r>
            <a:r>
              <a:rPr lang="ja" sz="650" b="0" dirty="0">
                <a:solidFill>
                  <a:srgbClr val="58595B"/>
                </a:solidFill>
                <a:latin typeface="BIZ UDPゴシック" panose="020B0400000000000000" pitchFamily="50" charset="-128"/>
                <a:ea typeface="BIZ UDPゴシック" panose="020B0400000000000000" pitchFamily="50" charset="-128"/>
                <a:sym typeface="Arial"/>
              </a:rPr>
              <a:t>負担いただく料金は、サービス提供費用の1割を上限として、</a:t>
            </a:r>
            <a:endParaRPr sz="650" b="0" dirty="0">
              <a:solidFill>
                <a:srgbClr val="58595B"/>
              </a:solidFill>
              <a:latin typeface="BIZ UDPゴシック" panose="020B0400000000000000" pitchFamily="50" charset="-128"/>
              <a:ea typeface="BIZ UDPゴシック" panose="020B0400000000000000" pitchFamily="50" charset="-128"/>
              <a:sym typeface="Arial"/>
            </a:endParaRPr>
          </a:p>
          <a:p>
            <a:pPr marL="0" marR="5080" lvl="0" indent="0" algn="just" rtl="0">
              <a:spcBef>
                <a:spcPts val="0"/>
              </a:spcBef>
              <a:spcAft>
                <a:spcPts val="0"/>
              </a:spcAft>
              <a:buNone/>
            </a:pPr>
            <a:r>
              <a:rPr lang="ja" sz="650" b="0" dirty="0">
                <a:solidFill>
                  <a:srgbClr val="58595B"/>
                </a:solidFill>
                <a:latin typeface="BIZ UDPゴシック" panose="020B0400000000000000" pitchFamily="50" charset="-128"/>
                <a:ea typeface="BIZ UDPゴシック" panose="020B0400000000000000" pitchFamily="50" charset="-128"/>
                <a:sym typeface="Arial"/>
              </a:rPr>
              <a:t>世帯の所得に応じて月ごとの負担上限額が設けられています。</a:t>
            </a:r>
            <a:endParaRPr sz="650" b="0" dirty="0">
              <a:solidFill>
                <a:srgbClr val="58595B"/>
              </a:solidFill>
              <a:latin typeface="BIZ UDPゴシック" panose="020B0400000000000000" pitchFamily="50" charset="-128"/>
              <a:ea typeface="BIZ UDPゴシック" panose="020B0400000000000000" pitchFamily="50" charset="-128"/>
              <a:sym typeface="Arial"/>
            </a:endParaRPr>
          </a:p>
          <a:p>
            <a:pPr marL="0" marR="5080" lvl="0" indent="0" algn="just" rtl="0">
              <a:spcBef>
                <a:spcPts val="0"/>
              </a:spcBef>
              <a:spcAft>
                <a:spcPts val="0"/>
              </a:spcAft>
              <a:buNone/>
            </a:pPr>
            <a:r>
              <a:rPr lang="ja" sz="650" b="0" dirty="0">
                <a:solidFill>
                  <a:srgbClr val="58595B"/>
                </a:solidFill>
                <a:latin typeface="BIZ UDPゴシック" panose="020B0400000000000000" pitchFamily="50" charset="-128"/>
                <a:ea typeface="BIZ UDPゴシック" panose="020B0400000000000000" pitchFamily="50" charset="-128"/>
                <a:sym typeface="Arial"/>
              </a:rPr>
              <a:t>自己負担額は、所得に応じて次の４区分</a:t>
            </a:r>
            <a:r>
              <a:rPr lang="ja" sz="650" dirty="0">
                <a:solidFill>
                  <a:srgbClr val="58595B"/>
                </a:solidFill>
                <a:latin typeface="BIZ UDPゴシック" panose="020B0400000000000000" pitchFamily="50" charset="-128"/>
                <a:ea typeface="BIZ UDPゴシック" panose="020B0400000000000000" pitchFamily="50" charset="-128"/>
              </a:rPr>
              <a:t>に</a:t>
            </a:r>
            <a:r>
              <a:rPr lang="ja" sz="650" b="0" dirty="0">
                <a:solidFill>
                  <a:srgbClr val="58595B"/>
                </a:solidFill>
                <a:latin typeface="BIZ UDPゴシック" panose="020B0400000000000000" pitchFamily="50" charset="-128"/>
                <a:ea typeface="BIZ UDPゴシック" panose="020B0400000000000000" pitchFamily="50" charset="-128"/>
                <a:sym typeface="Arial"/>
              </a:rPr>
              <a:t>設定され、</a:t>
            </a:r>
            <a:endParaRPr sz="650" b="0" dirty="0">
              <a:solidFill>
                <a:srgbClr val="58595B"/>
              </a:solidFill>
              <a:latin typeface="BIZ UDPゴシック" panose="020B0400000000000000" pitchFamily="50" charset="-128"/>
              <a:ea typeface="BIZ UDPゴシック" panose="020B0400000000000000" pitchFamily="50" charset="-128"/>
              <a:sym typeface="Arial"/>
            </a:endParaRPr>
          </a:p>
          <a:p>
            <a:pPr marL="0" marR="5080" lvl="0" indent="0" algn="just" rtl="0">
              <a:spcBef>
                <a:spcPts val="0"/>
              </a:spcBef>
              <a:spcAft>
                <a:spcPts val="0"/>
              </a:spcAft>
              <a:buNone/>
            </a:pPr>
            <a:r>
              <a:rPr lang="ja" sz="650" b="0" dirty="0">
                <a:solidFill>
                  <a:srgbClr val="58595B"/>
                </a:solidFill>
                <a:latin typeface="BIZ UDPゴシック" panose="020B0400000000000000" pitchFamily="50" charset="-128"/>
                <a:ea typeface="BIZ UDPゴシック" panose="020B0400000000000000" pitchFamily="50" charset="-128"/>
                <a:sym typeface="Arial"/>
              </a:rPr>
              <a:t>ひと月に利用したサービス量にかかわらず</a:t>
            </a:r>
            <a:r>
              <a:rPr lang="ja" sz="650" dirty="0">
                <a:solidFill>
                  <a:srgbClr val="58595B"/>
                </a:solidFill>
                <a:latin typeface="BIZ UDPゴシック" panose="020B0400000000000000" pitchFamily="50" charset="-128"/>
                <a:ea typeface="BIZ UDPゴシック" panose="020B0400000000000000" pitchFamily="50" charset="-128"/>
              </a:rPr>
              <a:t>、</a:t>
            </a:r>
            <a:r>
              <a:rPr lang="ja" sz="650" b="0" dirty="0">
                <a:solidFill>
                  <a:srgbClr val="58595B"/>
                </a:solidFill>
                <a:latin typeface="BIZ UDPゴシック" panose="020B0400000000000000" pitchFamily="50" charset="-128"/>
                <a:ea typeface="BIZ UDPゴシック" panose="020B0400000000000000" pitchFamily="50" charset="-128"/>
                <a:sym typeface="Arial"/>
              </a:rPr>
              <a:t>それ以上の負担は生じません。</a:t>
            </a:r>
            <a:endParaRPr sz="65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100" name="Google Shape;448;p16">
            <a:extLst>
              <a:ext uri="{FF2B5EF4-FFF2-40B4-BE49-F238E27FC236}">
                <a16:creationId xmlns:a16="http://schemas.microsoft.com/office/drawing/2014/main" id="{690DD570-E431-419B-A0F6-4193AC135E11}"/>
              </a:ext>
            </a:extLst>
          </p:cNvPr>
          <p:cNvSpPr txBox="1"/>
          <p:nvPr/>
        </p:nvSpPr>
        <p:spPr>
          <a:xfrm>
            <a:off x="339830" y="457632"/>
            <a:ext cx="264600" cy="489300"/>
          </a:xfrm>
          <a:prstGeom prst="rect">
            <a:avLst/>
          </a:prstGeom>
          <a:noFill/>
          <a:ln>
            <a:noFill/>
          </a:ln>
        </p:spPr>
        <p:txBody>
          <a:bodyPr spcFirstLastPara="1" wrap="square" lIns="0" tIns="118725" rIns="0" bIns="0" anchor="t" anchorCtr="0">
            <a:spAutoFit/>
          </a:bodyPr>
          <a:lstStyle/>
          <a:p>
            <a:pPr marL="0" marR="0" lvl="0" indent="0" algn="ctr" rtl="0">
              <a:lnSpc>
                <a:spcPct val="100000"/>
              </a:lnSpc>
              <a:spcBef>
                <a:spcPts val="0"/>
              </a:spcBef>
              <a:spcAft>
                <a:spcPts val="0"/>
              </a:spcAft>
              <a:buNone/>
            </a:pPr>
            <a:r>
              <a:rPr lang="ja" sz="2400" dirty="0">
                <a:solidFill>
                  <a:srgbClr val="2BADD7"/>
                </a:solidFill>
                <a:latin typeface="BIZ UDPゴシック" panose="020B0400000000000000" pitchFamily="50" charset="-128"/>
                <a:ea typeface="BIZ UDPゴシック" panose="020B0400000000000000" pitchFamily="50" charset="-128"/>
                <a:sym typeface="Arial"/>
              </a:rPr>
              <a:t>1</a:t>
            </a:r>
            <a:endParaRPr sz="2400" dirty="0">
              <a:solidFill>
                <a:srgbClr val="2BADD7"/>
              </a:solidFill>
              <a:latin typeface="BIZ UDPゴシック" panose="020B0400000000000000" pitchFamily="50" charset="-128"/>
              <a:ea typeface="BIZ UDPゴシック" panose="020B0400000000000000" pitchFamily="50" charset="-128"/>
              <a:sym typeface="Arial"/>
            </a:endParaRPr>
          </a:p>
        </p:txBody>
      </p:sp>
      <p:sp>
        <p:nvSpPr>
          <p:cNvPr id="101" name="Google Shape;449;p16">
            <a:extLst>
              <a:ext uri="{FF2B5EF4-FFF2-40B4-BE49-F238E27FC236}">
                <a16:creationId xmlns:a16="http://schemas.microsoft.com/office/drawing/2014/main" id="{B0E25574-A0D2-4083-BA7E-DE65F2A0255C}"/>
              </a:ext>
            </a:extLst>
          </p:cNvPr>
          <p:cNvSpPr txBox="1"/>
          <p:nvPr/>
        </p:nvSpPr>
        <p:spPr>
          <a:xfrm>
            <a:off x="687839" y="1579879"/>
            <a:ext cx="2268300" cy="135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ja" sz="800" b="0">
                <a:solidFill>
                  <a:srgbClr val="231F20"/>
                </a:solidFill>
                <a:latin typeface="BIZ UDPゴシック" panose="020B0400000000000000" pitchFamily="50" charset="-128"/>
                <a:ea typeface="BIZ UDPゴシック" panose="020B0400000000000000" pitchFamily="50" charset="-128"/>
                <a:sym typeface="Arial"/>
              </a:rPr>
              <a:t>難病・その他さまざまな障害のある方</a:t>
            </a:r>
            <a:endParaRPr sz="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2" name="Google Shape;450;p16">
            <a:extLst>
              <a:ext uri="{FF2B5EF4-FFF2-40B4-BE49-F238E27FC236}">
                <a16:creationId xmlns:a16="http://schemas.microsoft.com/office/drawing/2014/main" id="{C5A4390B-33DE-4737-B763-B8DD8C4E9F84}"/>
              </a:ext>
            </a:extLst>
          </p:cNvPr>
          <p:cNvSpPr/>
          <p:nvPr/>
        </p:nvSpPr>
        <p:spPr>
          <a:xfrm>
            <a:off x="687850" y="1207262"/>
            <a:ext cx="540385" cy="166732"/>
          </a:xfrm>
          <a:custGeom>
            <a:avLst/>
            <a:gdLst/>
            <a:ahLst/>
            <a:cxnLst/>
            <a:rect l="l" t="t" r="r" b="b"/>
            <a:pathLst>
              <a:path w="540385" h="216535" extrusionOk="0">
                <a:moveTo>
                  <a:pt x="521995" y="0"/>
                </a:moveTo>
                <a:lnTo>
                  <a:pt x="17995" y="0"/>
                </a:lnTo>
                <a:lnTo>
                  <a:pt x="10988" y="1413"/>
                </a:lnTo>
                <a:lnTo>
                  <a:pt x="5268" y="5270"/>
                </a:lnTo>
                <a:lnTo>
                  <a:pt x="1413" y="10994"/>
                </a:lnTo>
                <a:lnTo>
                  <a:pt x="0" y="18008"/>
                </a:lnTo>
                <a:lnTo>
                  <a:pt x="0" y="198005"/>
                </a:lnTo>
                <a:lnTo>
                  <a:pt x="1413" y="205007"/>
                </a:lnTo>
                <a:lnTo>
                  <a:pt x="5268" y="210727"/>
                </a:lnTo>
                <a:lnTo>
                  <a:pt x="10988" y="214586"/>
                </a:lnTo>
                <a:lnTo>
                  <a:pt x="17995" y="216001"/>
                </a:lnTo>
                <a:lnTo>
                  <a:pt x="521995" y="216001"/>
                </a:lnTo>
                <a:lnTo>
                  <a:pt x="529002" y="214586"/>
                </a:lnTo>
                <a:lnTo>
                  <a:pt x="534722" y="210727"/>
                </a:lnTo>
                <a:lnTo>
                  <a:pt x="538577" y="205007"/>
                </a:lnTo>
                <a:lnTo>
                  <a:pt x="539991" y="198005"/>
                </a:lnTo>
                <a:lnTo>
                  <a:pt x="539991" y="18008"/>
                </a:lnTo>
                <a:lnTo>
                  <a:pt x="538577" y="10994"/>
                </a:lnTo>
                <a:lnTo>
                  <a:pt x="534722" y="5270"/>
                </a:lnTo>
                <a:lnTo>
                  <a:pt x="529002" y="1413"/>
                </a:lnTo>
                <a:lnTo>
                  <a:pt x="521995" y="0"/>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a:solidFill>
                  <a:srgbClr val="FFFFFF"/>
                </a:solidFill>
                <a:latin typeface="BIZ UDPゴシック" panose="020B0400000000000000" pitchFamily="50" charset="-128"/>
                <a:ea typeface="BIZ UDPゴシック" panose="020B0400000000000000" pitchFamily="50" charset="-128"/>
                <a:sym typeface="Arial"/>
              </a:rPr>
              <a:t>精神障害</a:t>
            </a:r>
            <a:endParaRPr sz="700"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03" name="Google Shape;451;p16">
            <a:extLst>
              <a:ext uri="{FF2B5EF4-FFF2-40B4-BE49-F238E27FC236}">
                <a16:creationId xmlns:a16="http://schemas.microsoft.com/office/drawing/2014/main" id="{D51D65CC-C61E-4B9D-B43C-BE5A82DB1A2C}"/>
              </a:ext>
            </a:extLst>
          </p:cNvPr>
          <p:cNvSpPr/>
          <p:nvPr/>
        </p:nvSpPr>
        <p:spPr>
          <a:xfrm>
            <a:off x="1263836" y="1207262"/>
            <a:ext cx="540385" cy="166732"/>
          </a:xfrm>
          <a:custGeom>
            <a:avLst/>
            <a:gdLst/>
            <a:ahLst/>
            <a:cxnLst/>
            <a:rect l="l" t="t" r="r" b="b"/>
            <a:pathLst>
              <a:path w="540385" h="216535" extrusionOk="0">
                <a:moveTo>
                  <a:pt x="522008" y="0"/>
                </a:moveTo>
                <a:lnTo>
                  <a:pt x="18008" y="0"/>
                </a:lnTo>
                <a:lnTo>
                  <a:pt x="10999" y="1413"/>
                </a:lnTo>
                <a:lnTo>
                  <a:pt x="5275" y="5270"/>
                </a:lnTo>
                <a:lnTo>
                  <a:pt x="1415" y="10994"/>
                </a:lnTo>
                <a:lnTo>
                  <a:pt x="0" y="18008"/>
                </a:lnTo>
                <a:lnTo>
                  <a:pt x="0" y="198005"/>
                </a:lnTo>
                <a:lnTo>
                  <a:pt x="1415" y="205007"/>
                </a:lnTo>
                <a:lnTo>
                  <a:pt x="5275" y="210727"/>
                </a:lnTo>
                <a:lnTo>
                  <a:pt x="10999" y="214586"/>
                </a:lnTo>
                <a:lnTo>
                  <a:pt x="18008" y="216001"/>
                </a:lnTo>
                <a:lnTo>
                  <a:pt x="522008" y="216001"/>
                </a:lnTo>
                <a:lnTo>
                  <a:pt x="529015" y="214586"/>
                </a:lnTo>
                <a:lnTo>
                  <a:pt x="534735" y="210727"/>
                </a:lnTo>
                <a:lnTo>
                  <a:pt x="538590" y="205007"/>
                </a:lnTo>
                <a:lnTo>
                  <a:pt x="540004" y="198005"/>
                </a:lnTo>
                <a:lnTo>
                  <a:pt x="540004" y="18008"/>
                </a:lnTo>
                <a:lnTo>
                  <a:pt x="538590" y="10994"/>
                </a:lnTo>
                <a:lnTo>
                  <a:pt x="534735" y="5270"/>
                </a:lnTo>
                <a:lnTo>
                  <a:pt x="529015" y="1413"/>
                </a:lnTo>
                <a:lnTo>
                  <a:pt x="522008" y="0"/>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a:solidFill>
                  <a:srgbClr val="FFFFFF"/>
                </a:solidFill>
                <a:latin typeface="BIZ UDPゴシック" panose="020B0400000000000000" pitchFamily="50" charset="-128"/>
                <a:ea typeface="BIZ UDPゴシック" panose="020B0400000000000000" pitchFamily="50" charset="-128"/>
                <a:sym typeface="Arial"/>
              </a:rPr>
              <a:t>発達障害</a:t>
            </a:r>
            <a:endParaRPr sz="700"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04" name="Google Shape;452;p16">
            <a:extLst>
              <a:ext uri="{FF2B5EF4-FFF2-40B4-BE49-F238E27FC236}">
                <a16:creationId xmlns:a16="http://schemas.microsoft.com/office/drawing/2014/main" id="{949478AB-0551-4A40-8EF3-53B4E29208DA}"/>
              </a:ext>
            </a:extLst>
          </p:cNvPr>
          <p:cNvSpPr/>
          <p:nvPr/>
        </p:nvSpPr>
        <p:spPr>
          <a:xfrm>
            <a:off x="1839835" y="1207262"/>
            <a:ext cx="540385" cy="166732"/>
          </a:xfrm>
          <a:custGeom>
            <a:avLst/>
            <a:gdLst/>
            <a:ahLst/>
            <a:cxnLst/>
            <a:rect l="l" t="t" r="r" b="b"/>
            <a:pathLst>
              <a:path w="540385" h="216535" extrusionOk="0">
                <a:moveTo>
                  <a:pt x="522008" y="0"/>
                </a:moveTo>
                <a:lnTo>
                  <a:pt x="18008" y="0"/>
                </a:lnTo>
                <a:lnTo>
                  <a:pt x="10999" y="1413"/>
                </a:lnTo>
                <a:lnTo>
                  <a:pt x="5275" y="5270"/>
                </a:lnTo>
                <a:lnTo>
                  <a:pt x="1415" y="10994"/>
                </a:lnTo>
                <a:lnTo>
                  <a:pt x="0" y="18008"/>
                </a:lnTo>
                <a:lnTo>
                  <a:pt x="0" y="198005"/>
                </a:lnTo>
                <a:lnTo>
                  <a:pt x="1415" y="205007"/>
                </a:lnTo>
                <a:lnTo>
                  <a:pt x="5275" y="210727"/>
                </a:lnTo>
                <a:lnTo>
                  <a:pt x="10999" y="214586"/>
                </a:lnTo>
                <a:lnTo>
                  <a:pt x="18008" y="216001"/>
                </a:lnTo>
                <a:lnTo>
                  <a:pt x="522008" y="216001"/>
                </a:lnTo>
                <a:lnTo>
                  <a:pt x="529015" y="214586"/>
                </a:lnTo>
                <a:lnTo>
                  <a:pt x="534735" y="210727"/>
                </a:lnTo>
                <a:lnTo>
                  <a:pt x="538590" y="205007"/>
                </a:lnTo>
                <a:lnTo>
                  <a:pt x="540004" y="198005"/>
                </a:lnTo>
                <a:lnTo>
                  <a:pt x="540004" y="18008"/>
                </a:lnTo>
                <a:lnTo>
                  <a:pt x="538590" y="10994"/>
                </a:lnTo>
                <a:lnTo>
                  <a:pt x="534735" y="5270"/>
                </a:lnTo>
                <a:lnTo>
                  <a:pt x="529015" y="1413"/>
                </a:lnTo>
                <a:lnTo>
                  <a:pt x="522008" y="0"/>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a:solidFill>
                  <a:srgbClr val="FFFFFF"/>
                </a:solidFill>
                <a:latin typeface="BIZ UDPゴシック" panose="020B0400000000000000" pitchFamily="50" charset="-128"/>
                <a:ea typeface="BIZ UDPゴシック" panose="020B0400000000000000" pitchFamily="50" charset="-128"/>
                <a:sym typeface="Arial"/>
              </a:rPr>
              <a:t>身体障害</a:t>
            </a:r>
            <a:endParaRPr sz="700"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05" name="Google Shape;453;p16">
            <a:extLst>
              <a:ext uri="{FF2B5EF4-FFF2-40B4-BE49-F238E27FC236}">
                <a16:creationId xmlns:a16="http://schemas.microsoft.com/office/drawing/2014/main" id="{AA9DDDC5-CCF1-4E5C-A556-6C9040846223}"/>
              </a:ext>
            </a:extLst>
          </p:cNvPr>
          <p:cNvSpPr/>
          <p:nvPr/>
        </p:nvSpPr>
        <p:spPr>
          <a:xfrm>
            <a:off x="2415841" y="1207262"/>
            <a:ext cx="540385" cy="166732"/>
          </a:xfrm>
          <a:custGeom>
            <a:avLst/>
            <a:gdLst/>
            <a:ahLst/>
            <a:cxnLst/>
            <a:rect l="l" t="t" r="r" b="b"/>
            <a:pathLst>
              <a:path w="540385" h="216535" extrusionOk="0">
                <a:moveTo>
                  <a:pt x="521995" y="0"/>
                </a:moveTo>
                <a:lnTo>
                  <a:pt x="17995" y="0"/>
                </a:lnTo>
                <a:lnTo>
                  <a:pt x="10988" y="1413"/>
                </a:lnTo>
                <a:lnTo>
                  <a:pt x="5268" y="5270"/>
                </a:lnTo>
                <a:lnTo>
                  <a:pt x="1413" y="10994"/>
                </a:lnTo>
                <a:lnTo>
                  <a:pt x="0" y="18008"/>
                </a:lnTo>
                <a:lnTo>
                  <a:pt x="0" y="198005"/>
                </a:lnTo>
                <a:lnTo>
                  <a:pt x="1413" y="205007"/>
                </a:lnTo>
                <a:lnTo>
                  <a:pt x="5268" y="210727"/>
                </a:lnTo>
                <a:lnTo>
                  <a:pt x="10988" y="214586"/>
                </a:lnTo>
                <a:lnTo>
                  <a:pt x="17995" y="216001"/>
                </a:lnTo>
                <a:lnTo>
                  <a:pt x="521995" y="216001"/>
                </a:lnTo>
                <a:lnTo>
                  <a:pt x="529002" y="214586"/>
                </a:lnTo>
                <a:lnTo>
                  <a:pt x="534722" y="210727"/>
                </a:lnTo>
                <a:lnTo>
                  <a:pt x="538577" y="205007"/>
                </a:lnTo>
                <a:lnTo>
                  <a:pt x="539991" y="198005"/>
                </a:lnTo>
                <a:lnTo>
                  <a:pt x="539991" y="18008"/>
                </a:lnTo>
                <a:lnTo>
                  <a:pt x="538577" y="10994"/>
                </a:lnTo>
                <a:lnTo>
                  <a:pt x="534722" y="5270"/>
                </a:lnTo>
                <a:lnTo>
                  <a:pt x="529002" y="1413"/>
                </a:lnTo>
                <a:lnTo>
                  <a:pt x="521995" y="0"/>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a:solidFill>
                  <a:srgbClr val="FFFFFF"/>
                </a:solidFill>
                <a:latin typeface="BIZ UDPゴシック" panose="020B0400000000000000" pitchFamily="50" charset="-128"/>
                <a:ea typeface="BIZ UDPゴシック" panose="020B0400000000000000" pitchFamily="50" charset="-128"/>
                <a:sym typeface="Arial"/>
              </a:rPr>
              <a:t>知的障害</a:t>
            </a:r>
            <a:endParaRPr sz="700"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07" name="Google Shape;454;p16">
            <a:extLst>
              <a:ext uri="{FF2B5EF4-FFF2-40B4-BE49-F238E27FC236}">
                <a16:creationId xmlns:a16="http://schemas.microsoft.com/office/drawing/2014/main" id="{A8747248-2C1B-4DAB-A656-437E32DA159A}"/>
              </a:ext>
            </a:extLst>
          </p:cNvPr>
          <p:cNvSpPr txBox="1"/>
          <p:nvPr/>
        </p:nvSpPr>
        <p:spPr>
          <a:xfrm>
            <a:off x="691303" y="1001725"/>
            <a:ext cx="2239200" cy="168600"/>
          </a:xfrm>
          <a:prstGeom prst="rect">
            <a:avLst/>
          </a:prstGeom>
          <a:noFill/>
          <a:ln>
            <a:noFill/>
          </a:ln>
        </p:spPr>
        <p:txBody>
          <a:bodyPr spcFirstLastPara="1" wrap="square" lIns="0" tIns="45075" rIns="0" bIns="0" anchor="t" anchorCtr="0">
            <a:spAutoFit/>
          </a:bodyPr>
          <a:lstStyle/>
          <a:p>
            <a:pPr marL="0" marR="0" lvl="0" indent="0" algn="l" rtl="0">
              <a:lnSpc>
                <a:spcPct val="100000"/>
              </a:lnSpc>
              <a:spcBef>
                <a:spcPts val="0"/>
              </a:spcBef>
              <a:spcAft>
                <a:spcPts val="0"/>
              </a:spcAft>
              <a:buNone/>
            </a:pPr>
            <a:r>
              <a:rPr lang="ja" sz="800" b="0" dirty="0">
                <a:solidFill>
                  <a:srgbClr val="231F20"/>
                </a:solidFill>
                <a:latin typeface="BIZ UDPゴシック" panose="020B0400000000000000" pitchFamily="50" charset="-128"/>
                <a:ea typeface="BIZ UDPゴシック" panose="020B0400000000000000" pitchFamily="50" charset="-128"/>
                <a:sym typeface="Arial"/>
              </a:rPr>
              <a:t>障害</a:t>
            </a:r>
            <a:r>
              <a:rPr lang="ja" sz="800" dirty="0">
                <a:solidFill>
                  <a:srgbClr val="231F20"/>
                </a:solidFill>
                <a:latin typeface="BIZ UDPゴシック" panose="020B0400000000000000" pitchFamily="50" charset="-128"/>
                <a:ea typeface="BIZ UDPゴシック" panose="020B0400000000000000" pitchFamily="50" charset="-128"/>
              </a:rPr>
              <a:t>をお持ちの</a:t>
            </a:r>
            <a:r>
              <a:rPr lang="ja" sz="800" b="0" dirty="0">
                <a:solidFill>
                  <a:srgbClr val="231F20"/>
                </a:solidFill>
                <a:latin typeface="BIZ UDPゴシック" panose="020B0400000000000000" pitchFamily="50" charset="-128"/>
                <a:ea typeface="BIZ UDPゴシック" panose="020B0400000000000000" pitchFamily="50" charset="-128"/>
                <a:sym typeface="Arial"/>
              </a:rPr>
              <a:t>方</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9" name="Google Shape;455;p16">
            <a:extLst>
              <a:ext uri="{FF2B5EF4-FFF2-40B4-BE49-F238E27FC236}">
                <a16:creationId xmlns:a16="http://schemas.microsoft.com/office/drawing/2014/main" id="{7CF9EDB3-5ABC-47DE-8DC8-00B573BA6567}"/>
              </a:ext>
            </a:extLst>
          </p:cNvPr>
          <p:cNvSpPr txBox="1"/>
          <p:nvPr/>
        </p:nvSpPr>
        <p:spPr>
          <a:xfrm>
            <a:off x="322807" y="5803219"/>
            <a:ext cx="2844300" cy="180000"/>
          </a:xfrm>
          <a:prstGeom prst="rect">
            <a:avLst/>
          </a:prstGeom>
          <a:solidFill>
            <a:srgbClr val="2BADD7"/>
          </a:solidFill>
          <a:ln>
            <a:noFill/>
          </a:ln>
        </p:spPr>
        <p:txBody>
          <a:bodyPr spcFirstLastPara="1" wrap="square" lIns="0" tIns="24750" rIns="0" bIns="0" anchor="t" anchorCtr="0">
            <a:noAutofit/>
          </a:bodyPr>
          <a:lstStyle/>
          <a:p>
            <a:pPr marL="57785" marR="0" lvl="0" indent="0" algn="l" rtl="0">
              <a:lnSpc>
                <a:spcPct val="100000"/>
              </a:lnSpc>
              <a:spcBef>
                <a:spcPts val="0"/>
              </a:spcBef>
              <a:spcAft>
                <a:spcPts val="0"/>
              </a:spcAft>
              <a:buNone/>
            </a:pPr>
            <a:r>
              <a:rPr lang="ja" sz="600" b="1">
                <a:solidFill>
                  <a:srgbClr val="FFFFFF"/>
                </a:solidFill>
                <a:latin typeface="BIZ UDPゴシック" panose="020B0400000000000000" pitchFamily="50" charset="-128"/>
                <a:ea typeface="BIZ UDPゴシック" panose="020B0400000000000000" pitchFamily="50" charset="-128"/>
                <a:sym typeface="Arial"/>
              </a:rPr>
              <a:t>世帯の収入状況	負担上限月額</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0" name="Google Shape;461;p16">
            <a:extLst>
              <a:ext uri="{FF2B5EF4-FFF2-40B4-BE49-F238E27FC236}">
                <a16:creationId xmlns:a16="http://schemas.microsoft.com/office/drawing/2014/main" id="{530B542B-F8AB-4418-8381-54E9965102BF}"/>
              </a:ext>
            </a:extLst>
          </p:cNvPr>
          <p:cNvSpPr txBox="1"/>
          <p:nvPr/>
        </p:nvSpPr>
        <p:spPr>
          <a:xfrm>
            <a:off x="1214851" y="3753326"/>
            <a:ext cx="1072500" cy="178200"/>
          </a:xfrm>
          <a:prstGeom prst="rect">
            <a:avLst/>
          </a:prstGeom>
          <a:noFill/>
          <a:ln>
            <a:noFill/>
          </a:ln>
        </p:spPr>
        <p:txBody>
          <a:bodyPr spcFirstLastPara="1" wrap="square" lIns="0" tIns="16500" rIns="0" bIns="0" anchor="t" anchorCtr="0">
            <a:spAutoFit/>
          </a:bodyPr>
          <a:lstStyle/>
          <a:p>
            <a:pPr marL="0" marR="0" lvl="0" indent="0" algn="ctr" rtl="0">
              <a:lnSpc>
                <a:spcPct val="100000"/>
              </a:lnSpc>
              <a:spcBef>
                <a:spcPts val="0"/>
              </a:spcBef>
              <a:spcAft>
                <a:spcPts val="0"/>
              </a:spcAft>
              <a:buNone/>
            </a:pPr>
            <a:r>
              <a:rPr lang="ja" sz="1050" b="1" dirty="0">
                <a:solidFill>
                  <a:srgbClr val="58595B"/>
                </a:solidFill>
                <a:latin typeface="BIZ UDPゴシック" panose="020B0400000000000000" pitchFamily="50" charset="-128"/>
                <a:ea typeface="BIZ UDPゴシック" panose="020B0400000000000000" pitchFamily="50" charset="-128"/>
                <a:sym typeface="Arial"/>
              </a:rPr>
              <a:t>就職までの流れ</a:t>
            </a:r>
            <a:endParaRPr sz="1050" b="1"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1" name="Google Shape;466;p16">
            <a:extLst>
              <a:ext uri="{FF2B5EF4-FFF2-40B4-BE49-F238E27FC236}">
                <a16:creationId xmlns:a16="http://schemas.microsoft.com/office/drawing/2014/main" id="{5190C854-3AE4-4EFB-9BE9-4DCBD160F5E0}"/>
              </a:ext>
            </a:extLst>
          </p:cNvPr>
          <p:cNvSpPr/>
          <p:nvPr/>
        </p:nvSpPr>
        <p:spPr>
          <a:xfrm>
            <a:off x="286798" y="2686511"/>
            <a:ext cx="2916554" cy="0"/>
          </a:xfrm>
          <a:custGeom>
            <a:avLst/>
            <a:gdLst/>
            <a:ahLst/>
            <a:cxnLst/>
            <a:rect l="l" t="t" r="r" b="b"/>
            <a:pathLst>
              <a:path w="2916554" h="120000" extrusionOk="0">
                <a:moveTo>
                  <a:pt x="0" y="0"/>
                </a:moveTo>
                <a:lnTo>
                  <a:pt x="2915996" y="0"/>
                </a:lnTo>
              </a:path>
            </a:pathLst>
          </a:custGeom>
          <a:noFill/>
          <a:ln w="9525" cap="flat" cmpd="sng">
            <a:solidFill>
              <a:srgbClr val="0089C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2" name="Google Shape;469;p16">
            <a:extLst>
              <a:ext uri="{FF2B5EF4-FFF2-40B4-BE49-F238E27FC236}">
                <a16:creationId xmlns:a16="http://schemas.microsoft.com/office/drawing/2014/main" id="{3D2C1805-048D-4134-B126-C5E7F9D20122}"/>
              </a:ext>
            </a:extLst>
          </p:cNvPr>
          <p:cNvSpPr txBox="1"/>
          <p:nvPr/>
        </p:nvSpPr>
        <p:spPr>
          <a:xfrm>
            <a:off x="1492557" y="3064117"/>
            <a:ext cx="513157" cy="105788"/>
          </a:xfrm>
          <a:prstGeom prst="rect">
            <a:avLst/>
          </a:prstGeom>
          <a:noFill/>
          <a:ln>
            <a:noFill/>
          </a:ln>
        </p:spPr>
        <p:txBody>
          <a:bodyPr spcFirstLastPara="1" wrap="square" lIns="0" tIns="13325" rIns="0" bIns="0" anchor="t" anchorCtr="0">
            <a:spAutoFit/>
          </a:bodyPr>
          <a:lstStyle/>
          <a:p>
            <a:pPr marL="0" marR="0" lvl="0" indent="0" algn="ctr" rtl="0">
              <a:lnSpc>
                <a:spcPct val="100000"/>
              </a:lnSpc>
              <a:spcBef>
                <a:spcPts val="0"/>
              </a:spcBef>
              <a:spcAft>
                <a:spcPts val="0"/>
              </a:spcAft>
              <a:buNone/>
            </a:pPr>
            <a:r>
              <a:rPr lang="ja" sz="600" b="0" dirty="0">
                <a:solidFill>
                  <a:srgbClr val="231F20"/>
                </a:solidFill>
                <a:latin typeface="BIZ UDPゴシック" panose="020B0400000000000000" pitchFamily="50" charset="-128"/>
                <a:ea typeface="BIZ UDPゴシック" panose="020B0400000000000000" pitchFamily="50" charset="-128"/>
                <a:sym typeface="Arial"/>
              </a:rPr>
              <a:t>体験</a:t>
            </a:r>
            <a:r>
              <a:rPr lang="ja-JP" altLang="en-US" sz="600" b="0" dirty="0">
                <a:solidFill>
                  <a:srgbClr val="231F20"/>
                </a:solidFill>
                <a:latin typeface="BIZ UDPゴシック" panose="020B0400000000000000" pitchFamily="50" charset="-128"/>
                <a:ea typeface="BIZ UDPゴシック" panose="020B0400000000000000" pitchFamily="50" charset="-128"/>
                <a:sym typeface="Arial"/>
              </a:rPr>
              <a:t>利用</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3" name="Google Shape;473;p16">
            <a:extLst>
              <a:ext uri="{FF2B5EF4-FFF2-40B4-BE49-F238E27FC236}">
                <a16:creationId xmlns:a16="http://schemas.microsoft.com/office/drawing/2014/main" id="{5B034AF5-C901-4E12-802D-BC67106B517F}"/>
              </a:ext>
            </a:extLst>
          </p:cNvPr>
          <p:cNvSpPr/>
          <p:nvPr/>
        </p:nvSpPr>
        <p:spPr>
          <a:xfrm>
            <a:off x="322807" y="4091081"/>
            <a:ext cx="657225" cy="493395"/>
          </a:xfrm>
          <a:custGeom>
            <a:avLst/>
            <a:gdLst/>
            <a:ahLst/>
            <a:cxnLst/>
            <a:rect l="l" t="t" r="r" b="b"/>
            <a:pathLst>
              <a:path w="657225" h="493395" extrusionOk="0">
                <a:moveTo>
                  <a:pt x="656996" y="493191"/>
                </a:moveTo>
                <a:lnTo>
                  <a:pt x="0" y="493191"/>
                </a:lnTo>
                <a:lnTo>
                  <a:pt x="0" y="0"/>
                </a:lnTo>
                <a:lnTo>
                  <a:pt x="656996" y="0"/>
                </a:lnTo>
                <a:lnTo>
                  <a:pt x="656996" y="493191"/>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4" name="Google Shape;474;p16">
            <a:extLst>
              <a:ext uri="{FF2B5EF4-FFF2-40B4-BE49-F238E27FC236}">
                <a16:creationId xmlns:a16="http://schemas.microsoft.com/office/drawing/2014/main" id="{944C3022-E295-4C24-839E-62BA6618265B}"/>
              </a:ext>
            </a:extLst>
          </p:cNvPr>
          <p:cNvSpPr/>
          <p:nvPr/>
        </p:nvSpPr>
        <p:spPr>
          <a:xfrm>
            <a:off x="320082" y="2798412"/>
            <a:ext cx="511810" cy="745489"/>
          </a:xfrm>
          <a:custGeom>
            <a:avLst/>
            <a:gdLst/>
            <a:ahLst/>
            <a:cxnLst/>
            <a:rect l="l" t="t" r="r" b="b"/>
            <a:pathLst>
              <a:path w="511810" h="745489" extrusionOk="0">
                <a:moveTo>
                  <a:pt x="511200" y="745197"/>
                </a:moveTo>
                <a:lnTo>
                  <a:pt x="0" y="745197"/>
                </a:lnTo>
                <a:lnTo>
                  <a:pt x="0" y="0"/>
                </a:lnTo>
                <a:lnTo>
                  <a:pt x="511200" y="0"/>
                </a:lnTo>
                <a:lnTo>
                  <a:pt x="511200" y="745197"/>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5" name="Google Shape;475;p16">
            <a:extLst>
              <a:ext uri="{FF2B5EF4-FFF2-40B4-BE49-F238E27FC236}">
                <a16:creationId xmlns:a16="http://schemas.microsoft.com/office/drawing/2014/main" id="{B5297432-BD4B-4854-A1F6-04C9EF400F79}"/>
              </a:ext>
            </a:extLst>
          </p:cNvPr>
          <p:cNvSpPr/>
          <p:nvPr/>
        </p:nvSpPr>
        <p:spPr>
          <a:xfrm>
            <a:off x="907822" y="2798412"/>
            <a:ext cx="511810" cy="745489"/>
          </a:xfrm>
          <a:custGeom>
            <a:avLst/>
            <a:gdLst/>
            <a:ahLst/>
            <a:cxnLst/>
            <a:rect l="l" t="t" r="r" b="b"/>
            <a:pathLst>
              <a:path w="511810" h="745489" extrusionOk="0">
                <a:moveTo>
                  <a:pt x="511200" y="745197"/>
                </a:moveTo>
                <a:lnTo>
                  <a:pt x="0" y="745197"/>
                </a:lnTo>
                <a:lnTo>
                  <a:pt x="0" y="0"/>
                </a:lnTo>
                <a:lnTo>
                  <a:pt x="511200" y="0"/>
                </a:lnTo>
                <a:lnTo>
                  <a:pt x="511200" y="745197"/>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6" name="Google Shape;476;p16">
            <a:extLst>
              <a:ext uri="{FF2B5EF4-FFF2-40B4-BE49-F238E27FC236}">
                <a16:creationId xmlns:a16="http://schemas.microsoft.com/office/drawing/2014/main" id="{7DE9BCF0-C332-48B4-BE6A-D19636CCF18E}"/>
              </a:ext>
            </a:extLst>
          </p:cNvPr>
          <p:cNvSpPr/>
          <p:nvPr/>
        </p:nvSpPr>
        <p:spPr>
          <a:xfrm>
            <a:off x="1495562" y="2798412"/>
            <a:ext cx="511810" cy="745489"/>
          </a:xfrm>
          <a:custGeom>
            <a:avLst/>
            <a:gdLst/>
            <a:ahLst/>
            <a:cxnLst/>
            <a:rect l="l" t="t" r="r" b="b"/>
            <a:pathLst>
              <a:path w="511810" h="745489" extrusionOk="0">
                <a:moveTo>
                  <a:pt x="511200" y="745197"/>
                </a:moveTo>
                <a:lnTo>
                  <a:pt x="0" y="745197"/>
                </a:lnTo>
                <a:lnTo>
                  <a:pt x="0" y="0"/>
                </a:lnTo>
                <a:lnTo>
                  <a:pt x="511200" y="0"/>
                </a:lnTo>
                <a:lnTo>
                  <a:pt x="511200" y="745197"/>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7" name="Google Shape;477;p16">
            <a:extLst>
              <a:ext uri="{FF2B5EF4-FFF2-40B4-BE49-F238E27FC236}">
                <a16:creationId xmlns:a16="http://schemas.microsoft.com/office/drawing/2014/main" id="{E46C6DAA-C5BA-421E-AFBF-5A492528CC78}"/>
              </a:ext>
            </a:extLst>
          </p:cNvPr>
          <p:cNvSpPr/>
          <p:nvPr/>
        </p:nvSpPr>
        <p:spPr>
          <a:xfrm>
            <a:off x="2083302" y="2798412"/>
            <a:ext cx="511810" cy="745489"/>
          </a:xfrm>
          <a:custGeom>
            <a:avLst/>
            <a:gdLst/>
            <a:ahLst/>
            <a:cxnLst/>
            <a:rect l="l" t="t" r="r" b="b"/>
            <a:pathLst>
              <a:path w="511810" h="745489" extrusionOk="0">
                <a:moveTo>
                  <a:pt x="511200" y="745197"/>
                </a:moveTo>
                <a:lnTo>
                  <a:pt x="0" y="745197"/>
                </a:lnTo>
                <a:lnTo>
                  <a:pt x="0" y="0"/>
                </a:lnTo>
                <a:lnTo>
                  <a:pt x="511200" y="0"/>
                </a:lnTo>
                <a:lnTo>
                  <a:pt x="511200" y="745197"/>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8" name="Google Shape;478;p16">
            <a:extLst>
              <a:ext uri="{FF2B5EF4-FFF2-40B4-BE49-F238E27FC236}">
                <a16:creationId xmlns:a16="http://schemas.microsoft.com/office/drawing/2014/main" id="{414B4E90-7BC0-4E1D-9DE2-C7DC131FCB3E}"/>
              </a:ext>
            </a:extLst>
          </p:cNvPr>
          <p:cNvSpPr/>
          <p:nvPr/>
        </p:nvSpPr>
        <p:spPr>
          <a:xfrm>
            <a:off x="2671041" y="2798412"/>
            <a:ext cx="511810" cy="745489"/>
          </a:xfrm>
          <a:custGeom>
            <a:avLst/>
            <a:gdLst/>
            <a:ahLst/>
            <a:cxnLst/>
            <a:rect l="l" t="t" r="r" b="b"/>
            <a:pathLst>
              <a:path w="511810" h="745489" extrusionOk="0">
                <a:moveTo>
                  <a:pt x="511200" y="745197"/>
                </a:moveTo>
                <a:lnTo>
                  <a:pt x="0" y="745197"/>
                </a:lnTo>
                <a:lnTo>
                  <a:pt x="0" y="0"/>
                </a:lnTo>
                <a:lnTo>
                  <a:pt x="511200" y="0"/>
                </a:lnTo>
                <a:lnTo>
                  <a:pt x="511200" y="745197"/>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9" name="Google Shape;480;p16">
            <a:extLst>
              <a:ext uri="{FF2B5EF4-FFF2-40B4-BE49-F238E27FC236}">
                <a16:creationId xmlns:a16="http://schemas.microsoft.com/office/drawing/2014/main" id="{CE5B4F39-41A7-4E20-B906-6BFAAB9BCBD9}"/>
              </a:ext>
            </a:extLst>
          </p:cNvPr>
          <p:cNvSpPr/>
          <p:nvPr/>
        </p:nvSpPr>
        <p:spPr>
          <a:xfrm>
            <a:off x="1780805" y="4091081"/>
            <a:ext cx="657225" cy="493395"/>
          </a:xfrm>
          <a:custGeom>
            <a:avLst/>
            <a:gdLst/>
            <a:ahLst/>
            <a:cxnLst/>
            <a:rect l="l" t="t" r="r" b="b"/>
            <a:pathLst>
              <a:path w="657225" h="493395" extrusionOk="0">
                <a:moveTo>
                  <a:pt x="656996" y="493191"/>
                </a:moveTo>
                <a:lnTo>
                  <a:pt x="0" y="493191"/>
                </a:lnTo>
                <a:lnTo>
                  <a:pt x="0" y="0"/>
                </a:lnTo>
                <a:lnTo>
                  <a:pt x="656996" y="0"/>
                </a:lnTo>
                <a:lnTo>
                  <a:pt x="656996" y="493191"/>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0" name="Google Shape;481;p16">
            <a:extLst>
              <a:ext uri="{FF2B5EF4-FFF2-40B4-BE49-F238E27FC236}">
                <a16:creationId xmlns:a16="http://schemas.microsoft.com/office/drawing/2014/main" id="{CC5C487E-F1F0-4C39-9F09-0CADD2CAAE5D}"/>
              </a:ext>
            </a:extLst>
          </p:cNvPr>
          <p:cNvSpPr/>
          <p:nvPr/>
        </p:nvSpPr>
        <p:spPr>
          <a:xfrm>
            <a:off x="2523451" y="4091081"/>
            <a:ext cx="657225" cy="493395"/>
          </a:xfrm>
          <a:custGeom>
            <a:avLst/>
            <a:gdLst/>
            <a:ahLst/>
            <a:cxnLst/>
            <a:rect l="l" t="t" r="r" b="b"/>
            <a:pathLst>
              <a:path w="657225" h="493395" extrusionOk="0">
                <a:moveTo>
                  <a:pt x="656996" y="493191"/>
                </a:moveTo>
                <a:lnTo>
                  <a:pt x="0" y="493191"/>
                </a:lnTo>
                <a:lnTo>
                  <a:pt x="0" y="0"/>
                </a:lnTo>
                <a:lnTo>
                  <a:pt x="656996" y="0"/>
                </a:lnTo>
                <a:lnTo>
                  <a:pt x="656996" y="493191"/>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 name="Google Shape;482;p16">
            <a:extLst>
              <a:ext uri="{FF2B5EF4-FFF2-40B4-BE49-F238E27FC236}">
                <a16:creationId xmlns:a16="http://schemas.microsoft.com/office/drawing/2014/main" id="{B88A0291-FD80-4F49-B7B1-3CB32BDAFDAC}"/>
              </a:ext>
            </a:extLst>
          </p:cNvPr>
          <p:cNvSpPr/>
          <p:nvPr/>
        </p:nvSpPr>
        <p:spPr>
          <a:xfrm>
            <a:off x="314138" y="2806349"/>
            <a:ext cx="511810" cy="198120"/>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solidFill>
              <a:srgbClr val="2BADD7"/>
            </a:solidFill>
          </a:ln>
        </p:spPr>
        <p:txBody>
          <a:bodyPr spcFirstLastPara="1" wrap="square" lIns="0" tIns="0" rIns="0" bIns="0" anchor="ctr" anchorCtr="0">
            <a:noAutofit/>
          </a:bodyPr>
          <a:lstStyle/>
          <a:p>
            <a:pPr marL="0" marR="0" lvl="0" indent="0" algn="ctr" rtl="0">
              <a:spcBef>
                <a:spcPts val="0"/>
              </a:spcBef>
              <a:spcAft>
                <a:spcPts val="0"/>
              </a:spcAft>
              <a:buNone/>
            </a:pPr>
            <a:r>
              <a:rPr lang="ja" sz="700" b="1" dirty="0">
                <a:solidFill>
                  <a:srgbClr val="FFFFFF"/>
                </a:solidFill>
                <a:latin typeface="BIZ UDPゴシック" panose="020B0400000000000000" pitchFamily="50" charset="-128"/>
                <a:ea typeface="BIZ UDPゴシック" panose="020B0400000000000000" pitchFamily="50" charset="-128"/>
                <a:sym typeface="Arial"/>
              </a:rPr>
              <a:t> STEP </a:t>
            </a:r>
            <a:r>
              <a:rPr lang="ja" sz="800" b="1" dirty="0">
                <a:solidFill>
                  <a:srgbClr val="FFFFFF"/>
                </a:solidFill>
                <a:latin typeface="BIZ UDPゴシック" panose="020B0400000000000000" pitchFamily="50" charset="-128"/>
                <a:ea typeface="BIZ UDPゴシック" panose="020B0400000000000000" pitchFamily="50" charset="-128"/>
                <a:sym typeface="Arial"/>
              </a:rPr>
              <a:t>1</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22" name="Google Shape;505;p16">
            <a:extLst>
              <a:ext uri="{FF2B5EF4-FFF2-40B4-BE49-F238E27FC236}">
                <a16:creationId xmlns:a16="http://schemas.microsoft.com/office/drawing/2014/main" id="{2709D242-F6A2-475B-91BA-CEFE4173D9E9}"/>
              </a:ext>
            </a:extLst>
          </p:cNvPr>
          <p:cNvSpPr txBox="1"/>
          <p:nvPr/>
        </p:nvSpPr>
        <p:spPr>
          <a:xfrm>
            <a:off x="1071713" y="4345338"/>
            <a:ext cx="617400" cy="195600"/>
          </a:xfrm>
          <a:prstGeom prst="rect">
            <a:avLst/>
          </a:prstGeom>
          <a:noFill/>
          <a:ln>
            <a:noFill/>
          </a:ln>
        </p:spPr>
        <p:txBody>
          <a:bodyPr spcFirstLastPara="1" wrap="square" lIns="0" tIns="88900" rIns="0" bIns="0" anchor="b" anchorCtr="0">
            <a:noAutofit/>
          </a:bodyPr>
          <a:lstStyle/>
          <a:p>
            <a:pPr marL="0" marR="0" lvl="0" indent="0" algn="ctr" rtl="0">
              <a:lnSpc>
                <a:spcPct val="100000"/>
              </a:lnSpc>
              <a:spcBef>
                <a:spcPts val="0"/>
              </a:spcBef>
              <a:spcAft>
                <a:spcPts val="0"/>
              </a:spcAft>
              <a:buNone/>
            </a:pPr>
            <a:r>
              <a:rPr lang="ja" sz="600" b="0">
                <a:solidFill>
                  <a:srgbClr val="231F20"/>
                </a:solidFill>
                <a:latin typeface="BIZ UDPゴシック" panose="020B0400000000000000" pitchFamily="50" charset="-128"/>
                <a:ea typeface="BIZ UDPゴシック" panose="020B0400000000000000" pitchFamily="50" charset="-128"/>
                <a:sym typeface="Arial"/>
              </a:rPr>
              <a:t>実践指導</a:t>
            </a:r>
            <a:br>
              <a:rPr lang="ja" sz="600">
                <a:solidFill>
                  <a:srgbClr val="231F20"/>
                </a:solidFill>
                <a:latin typeface="BIZ UDPゴシック" panose="020B0400000000000000" pitchFamily="50" charset="-128"/>
                <a:ea typeface="BIZ UDPゴシック" panose="020B0400000000000000" pitchFamily="50" charset="-128"/>
                <a:sym typeface="Arial"/>
              </a:rPr>
            </a:br>
            <a:r>
              <a:rPr lang="ja" sz="600" b="0">
                <a:solidFill>
                  <a:srgbClr val="231F20"/>
                </a:solidFill>
                <a:latin typeface="BIZ UDPゴシック" panose="020B0400000000000000" pitchFamily="50" charset="-128"/>
                <a:ea typeface="BIZ UDPゴシック" panose="020B0400000000000000" pitchFamily="50" charset="-128"/>
                <a:sym typeface="Arial"/>
              </a:rPr>
              <a:t>就職活動</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3" name="Google Shape;506;p16">
            <a:extLst>
              <a:ext uri="{FF2B5EF4-FFF2-40B4-BE49-F238E27FC236}">
                <a16:creationId xmlns:a16="http://schemas.microsoft.com/office/drawing/2014/main" id="{634089EA-3AFD-4EA3-B6C0-82666AB2B79F}"/>
              </a:ext>
            </a:extLst>
          </p:cNvPr>
          <p:cNvSpPr txBox="1"/>
          <p:nvPr/>
        </p:nvSpPr>
        <p:spPr>
          <a:xfrm>
            <a:off x="1779050" y="4389875"/>
            <a:ext cx="657300" cy="106500"/>
          </a:xfrm>
          <a:prstGeom prst="rect">
            <a:avLst/>
          </a:prstGeom>
          <a:noFill/>
          <a:ln>
            <a:noFill/>
          </a:ln>
        </p:spPr>
        <p:txBody>
          <a:bodyPr spcFirstLastPara="1" wrap="square" lIns="0" tIns="13950" rIns="0" bIns="0" anchor="t" anchorCtr="0">
            <a:spAutoFit/>
          </a:bodyPr>
          <a:lstStyle/>
          <a:p>
            <a:pPr marL="0" marR="0" lvl="0" indent="0" algn="ctr" rtl="0">
              <a:lnSpc>
                <a:spcPct val="100000"/>
              </a:lnSpc>
              <a:spcBef>
                <a:spcPts val="0"/>
              </a:spcBef>
              <a:spcAft>
                <a:spcPts val="0"/>
              </a:spcAft>
              <a:buNone/>
            </a:pPr>
            <a:r>
              <a:rPr lang="ja" sz="600" b="0">
                <a:solidFill>
                  <a:srgbClr val="231F20"/>
                </a:solidFill>
                <a:latin typeface="BIZ UDPゴシック" panose="020B0400000000000000" pitchFamily="50" charset="-128"/>
                <a:ea typeface="BIZ UDPゴシック" panose="020B0400000000000000" pitchFamily="50" charset="-128"/>
                <a:sym typeface="Arial"/>
              </a:rPr>
              <a:t>就職</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4" name="Google Shape;507;p16">
            <a:extLst>
              <a:ext uri="{FF2B5EF4-FFF2-40B4-BE49-F238E27FC236}">
                <a16:creationId xmlns:a16="http://schemas.microsoft.com/office/drawing/2014/main" id="{D49535DD-A7AF-49F8-87F9-1F3C6231DBED}"/>
              </a:ext>
            </a:extLst>
          </p:cNvPr>
          <p:cNvSpPr txBox="1"/>
          <p:nvPr/>
        </p:nvSpPr>
        <p:spPr>
          <a:xfrm>
            <a:off x="2654337" y="4354169"/>
            <a:ext cx="422400" cy="195600"/>
          </a:xfrm>
          <a:prstGeom prst="rect">
            <a:avLst/>
          </a:prstGeom>
          <a:noFill/>
          <a:ln>
            <a:noFill/>
          </a:ln>
        </p:spPr>
        <p:txBody>
          <a:bodyPr spcFirstLastPara="1" wrap="square" lIns="0" tIns="88900" rIns="0" bIns="0" anchor="b" anchorCtr="0">
            <a:noAutofit/>
          </a:bodyPr>
          <a:lstStyle/>
          <a:p>
            <a:pPr marL="0" marR="0" lvl="0" indent="0" algn="ctr" rtl="0">
              <a:lnSpc>
                <a:spcPct val="100000"/>
              </a:lnSpc>
              <a:spcBef>
                <a:spcPts val="0"/>
              </a:spcBef>
              <a:spcAft>
                <a:spcPts val="0"/>
              </a:spcAft>
              <a:buNone/>
            </a:pPr>
            <a:r>
              <a:rPr lang="ja" sz="600" b="0">
                <a:solidFill>
                  <a:srgbClr val="231F20"/>
                </a:solidFill>
                <a:latin typeface="BIZ UDPゴシック" panose="020B0400000000000000" pitchFamily="50" charset="-128"/>
                <a:ea typeface="BIZ UDPゴシック" panose="020B0400000000000000" pitchFamily="50" charset="-128"/>
                <a:sym typeface="Arial"/>
              </a:rPr>
              <a:t>就職後の フォロー</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5" name="Google Shape;508;p16">
            <a:extLst>
              <a:ext uri="{FF2B5EF4-FFF2-40B4-BE49-F238E27FC236}">
                <a16:creationId xmlns:a16="http://schemas.microsoft.com/office/drawing/2014/main" id="{42B688BE-F681-4F40-89AC-B4F59A30040E}"/>
              </a:ext>
            </a:extLst>
          </p:cNvPr>
          <p:cNvSpPr txBox="1"/>
          <p:nvPr/>
        </p:nvSpPr>
        <p:spPr>
          <a:xfrm>
            <a:off x="318149" y="3064117"/>
            <a:ext cx="521149" cy="106419"/>
          </a:xfrm>
          <a:prstGeom prst="rect">
            <a:avLst/>
          </a:prstGeom>
          <a:noFill/>
          <a:ln>
            <a:noFill/>
          </a:ln>
        </p:spPr>
        <p:txBody>
          <a:bodyPr spcFirstLastPara="1" wrap="square" lIns="0" tIns="13950" rIns="0" bIns="0" anchor="t" anchorCtr="0">
            <a:spAutoFit/>
          </a:bodyPr>
          <a:lstStyle/>
          <a:p>
            <a:pPr marL="0" marR="5080" lvl="0" indent="0" algn="ctr" rtl="0">
              <a:lnSpc>
                <a:spcPct val="100000"/>
              </a:lnSpc>
              <a:spcBef>
                <a:spcPts val="0"/>
              </a:spcBef>
              <a:spcAft>
                <a:spcPts val="0"/>
              </a:spcAft>
              <a:buNone/>
            </a:pPr>
            <a:r>
              <a:rPr lang="ja" sz="600" b="0" dirty="0">
                <a:solidFill>
                  <a:srgbClr val="231F20"/>
                </a:solidFill>
                <a:latin typeface="BIZ UDPゴシック" panose="020B0400000000000000" pitchFamily="50" charset="-128"/>
                <a:ea typeface="BIZ UDPゴシック" panose="020B0400000000000000" pitchFamily="50" charset="-128"/>
                <a:sym typeface="Arial"/>
              </a:rPr>
              <a:t>お問い合わせ</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89" name="Google Shape;509;p16">
            <a:extLst>
              <a:ext uri="{FF2B5EF4-FFF2-40B4-BE49-F238E27FC236}">
                <a16:creationId xmlns:a16="http://schemas.microsoft.com/office/drawing/2014/main" id="{9E660F6D-9205-43AF-ABFF-3D3C2EC08DBA}"/>
              </a:ext>
            </a:extLst>
          </p:cNvPr>
          <p:cNvSpPr txBox="1"/>
          <p:nvPr/>
        </p:nvSpPr>
        <p:spPr>
          <a:xfrm>
            <a:off x="691300" y="649425"/>
            <a:ext cx="2499600" cy="199500"/>
          </a:xfrm>
          <a:prstGeom prst="rect">
            <a:avLst/>
          </a:prstGeom>
          <a:noFill/>
          <a:ln>
            <a:noFill/>
          </a:ln>
        </p:spPr>
        <p:txBody>
          <a:bodyPr spcFirstLastPara="1" wrap="square" lIns="0" tIns="45075" rIns="0" bIns="0" anchor="t" anchorCtr="0">
            <a:spAutoFit/>
          </a:bodyPr>
          <a:lstStyle/>
          <a:p>
            <a:pPr marL="0" marR="0" lvl="0" indent="0" algn="l" rtl="0">
              <a:lnSpc>
                <a:spcPct val="100000"/>
              </a:lnSpc>
              <a:spcBef>
                <a:spcPts val="0"/>
              </a:spcBef>
              <a:spcAft>
                <a:spcPts val="0"/>
              </a:spcAft>
              <a:buNone/>
            </a:pPr>
            <a:r>
              <a:rPr lang="ja" sz="800" b="0">
                <a:solidFill>
                  <a:srgbClr val="231F20"/>
                </a:solidFill>
                <a:latin typeface="BIZ UDPゴシック" panose="020B0400000000000000" pitchFamily="50" charset="-128"/>
                <a:ea typeface="BIZ UDPゴシック" panose="020B0400000000000000" pitchFamily="50" charset="-128"/>
                <a:sym typeface="Arial"/>
              </a:rPr>
              <a:t>企業への一般就労を希望する</a:t>
            </a:r>
            <a:r>
              <a:rPr lang="ja" sz="1000" b="0">
                <a:solidFill>
                  <a:srgbClr val="231F20"/>
                </a:solidFill>
                <a:latin typeface="BIZ UDPゴシック" panose="020B0400000000000000" pitchFamily="50" charset="-128"/>
                <a:ea typeface="BIZ UDPゴシック" panose="020B0400000000000000" pitchFamily="50" charset="-128"/>
                <a:sym typeface="Arial"/>
              </a:rPr>
              <a:t>18</a:t>
            </a:r>
            <a:r>
              <a:rPr lang="ja" sz="800" b="0">
                <a:solidFill>
                  <a:srgbClr val="231F20"/>
                </a:solidFill>
                <a:latin typeface="BIZ UDPゴシック" panose="020B0400000000000000" pitchFamily="50" charset="-128"/>
                <a:ea typeface="BIZ UDPゴシック" panose="020B0400000000000000" pitchFamily="50" charset="-128"/>
                <a:sym typeface="Arial"/>
              </a:rPr>
              <a:t>歳</a:t>
            </a:r>
            <a:r>
              <a:rPr lang="ja" sz="800">
                <a:solidFill>
                  <a:srgbClr val="231F20"/>
                </a:solidFill>
                <a:latin typeface="BIZ UDPゴシック" panose="020B0400000000000000" pitchFamily="50" charset="-128"/>
                <a:ea typeface="BIZ UDPゴシック" panose="020B0400000000000000" pitchFamily="50" charset="-128"/>
              </a:rPr>
              <a:t>～</a:t>
            </a:r>
            <a:r>
              <a:rPr lang="ja" sz="1000" b="0">
                <a:solidFill>
                  <a:srgbClr val="231F20"/>
                </a:solidFill>
                <a:latin typeface="BIZ UDPゴシック" panose="020B0400000000000000" pitchFamily="50" charset="-128"/>
                <a:ea typeface="BIZ UDPゴシック" panose="020B0400000000000000" pitchFamily="50" charset="-128"/>
                <a:sym typeface="Arial"/>
              </a:rPr>
              <a:t>65</a:t>
            </a:r>
            <a:r>
              <a:rPr lang="ja" sz="800" b="0">
                <a:solidFill>
                  <a:srgbClr val="231F20"/>
                </a:solidFill>
                <a:latin typeface="BIZ UDPゴシック" panose="020B0400000000000000" pitchFamily="50" charset="-128"/>
                <a:ea typeface="BIZ UDPゴシック" panose="020B0400000000000000" pitchFamily="50" charset="-128"/>
                <a:sym typeface="Arial"/>
              </a:rPr>
              <a:t>歳未満の方</a:t>
            </a:r>
            <a:endParaRPr sz="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0" name="Google Shape;510;p16">
            <a:extLst>
              <a:ext uri="{FF2B5EF4-FFF2-40B4-BE49-F238E27FC236}">
                <a16:creationId xmlns:a16="http://schemas.microsoft.com/office/drawing/2014/main" id="{544DBDE7-5163-46BB-834A-1317D022D6B2}"/>
              </a:ext>
            </a:extLst>
          </p:cNvPr>
          <p:cNvSpPr txBox="1"/>
          <p:nvPr/>
        </p:nvSpPr>
        <p:spPr>
          <a:xfrm>
            <a:off x="801831" y="2464694"/>
            <a:ext cx="1898700" cy="178200"/>
          </a:xfrm>
          <a:prstGeom prst="rect">
            <a:avLst/>
          </a:prstGeom>
          <a:noFill/>
          <a:ln>
            <a:noFill/>
          </a:ln>
        </p:spPr>
        <p:txBody>
          <a:bodyPr spcFirstLastPara="1" wrap="square" lIns="0" tIns="16500" rIns="0" bIns="0" anchor="t" anchorCtr="0">
            <a:spAutoFit/>
          </a:bodyPr>
          <a:lstStyle/>
          <a:p>
            <a:pPr marL="0" marR="0" lvl="0" indent="0" algn="ctr" rtl="0">
              <a:lnSpc>
                <a:spcPct val="100000"/>
              </a:lnSpc>
              <a:spcBef>
                <a:spcPts val="0"/>
              </a:spcBef>
              <a:spcAft>
                <a:spcPts val="0"/>
              </a:spcAft>
              <a:buNone/>
            </a:pPr>
            <a:r>
              <a:rPr lang="ja" sz="1050" b="1" dirty="0">
                <a:solidFill>
                  <a:srgbClr val="58595B"/>
                </a:solidFill>
                <a:latin typeface="BIZ UDPゴシック" panose="020B0400000000000000" pitchFamily="50" charset="-128"/>
                <a:ea typeface="BIZ UDPゴシック" panose="020B0400000000000000" pitchFamily="50" charset="-128"/>
                <a:sym typeface="Arial"/>
              </a:rPr>
              <a:t>ご利用までの流れ</a:t>
            </a:r>
            <a:endParaRPr sz="1050" b="1"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1" name="Google Shape;511;p16">
            <a:extLst>
              <a:ext uri="{FF2B5EF4-FFF2-40B4-BE49-F238E27FC236}">
                <a16:creationId xmlns:a16="http://schemas.microsoft.com/office/drawing/2014/main" id="{740D9D22-E449-45AF-BF10-8E2AF532A466}"/>
              </a:ext>
            </a:extLst>
          </p:cNvPr>
          <p:cNvSpPr txBox="1"/>
          <p:nvPr/>
        </p:nvSpPr>
        <p:spPr>
          <a:xfrm>
            <a:off x="339830" y="883460"/>
            <a:ext cx="264600" cy="489300"/>
          </a:xfrm>
          <a:prstGeom prst="rect">
            <a:avLst/>
          </a:prstGeom>
          <a:noFill/>
          <a:ln>
            <a:noFill/>
          </a:ln>
        </p:spPr>
        <p:txBody>
          <a:bodyPr spcFirstLastPara="1" wrap="square" lIns="0" tIns="118725" rIns="0" bIns="0" anchor="t" anchorCtr="0">
            <a:spAutoFit/>
          </a:bodyPr>
          <a:lstStyle/>
          <a:p>
            <a:pPr marL="0" marR="0" lvl="0" indent="0" algn="ctr" rtl="0">
              <a:lnSpc>
                <a:spcPct val="100000"/>
              </a:lnSpc>
              <a:spcBef>
                <a:spcPts val="0"/>
              </a:spcBef>
              <a:spcAft>
                <a:spcPts val="0"/>
              </a:spcAft>
              <a:buNone/>
            </a:pPr>
            <a:r>
              <a:rPr lang="ja" sz="2400" dirty="0">
                <a:solidFill>
                  <a:srgbClr val="2BADD7"/>
                </a:solidFill>
                <a:latin typeface="BIZ UDPゴシック" panose="020B0400000000000000" pitchFamily="50" charset="-128"/>
                <a:ea typeface="BIZ UDPゴシック" panose="020B0400000000000000" pitchFamily="50" charset="-128"/>
                <a:sym typeface="Arial"/>
              </a:rPr>
              <a:t>2</a:t>
            </a:r>
            <a:endParaRPr sz="2400" dirty="0">
              <a:solidFill>
                <a:srgbClr val="2BADD7"/>
              </a:solidFill>
              <a:latin typeface="BIZ UDPゴシック" panose="020B0400000000000000" pitchFamily="50" charset="-128"/>
              <a:ea typeface="BIZ UDPゴシック" panose="020B0400000000000000" pitchFamily="50" charset="-128"/>
              <a:sym typeface="Arial"/>
            </a:endParaRPr>
          </a:p>
        </p:txBody>
      </p:sp>
      <p:sp>
        <p:nvSpPr>
          <p:cNvPr id="192" name="Google Shape;512;p16">
            <a:extLst>
              <a:ext uri="{FF2B5EF4-FFF2-40B4-BE49-F238E27FC236}">
                <a16:creationId xmlns:a16="http://schemas.microsoft.com/office/drawing/2014/main" id="{F47FAA8C-BF3D-486E-B741-EDA8DB8591E5}"/>
              </a:ext>
            </a:extLst>
          </p:cNvPr>
          <p:cNvSpPr txBox="1"/>
          <p:nvPr/>
        </p:nvSpPr>
        <p:spPr>
          <a:xfrm>
            <a:off x="339830" y="1345864"/>
            <a:ext cx="264600" cy="489300"/>
          </a:xfrm>
          <a:prstGeom prst="rect">
            <a:avLst/>
          </a:prstGeom>
          <a:noFill/>
          <a:ln>
            <a:noFill/>
          </a:ln>
        </p:spPr>
        <p:txBody>
          <a:bodyPr spcFirstLastPara="1" wrap="square" lIns="0" tIns="118725" rIns="0" bIns="0" anchor="t" anchorCtr="0">
            <a:spAutoFit/>
          </a:bodyPr>
          <a:lstStyle/>
          <a:p>
            <a:pPr marL="0" marR="0" lvl="0" indent="0" algn="ctr" rtl="0">
              <a:lnSpc>
                <a:spcPct val="100000"/>
              </a:lnSpc>
              <a:spcBef>
                <a:spcPts val="0"/>
              </a:spcBef>
              <a:spcAft>
                <a:spcPts val="0"/>
              </a:spcAft>
              <a:buNone/>
            </a:pPr>
            <a:r>
              <a:rPr lang="ja" sz="2400" dirty="0">
                <a:solidFill>
                  <a:srgbClr val="2BADD7"/>
                </a:solidFill>
                <a:latin typeface="BIZ UDPゴシック" panose="020B0400000000000000" pitchFamily="50" charset="-128"/>
                <a:ea typeface="BIZ UDPゴシック" panose="020B0400000000000000" pitchFamily="50" charset="-128"/>
                <a:sym typeface="Arial"/>
              </a:rPr>
              <a:t>3</a:t>
            </a:r>
            <a:endParaRPr sz="2400" dirty="0">
              <a:solidFill>
                <a:srgbClr val="2BADD7"/>
              </a:solidFill>
              <a:latin typeface="BIZ UDPゴシック" panose="020B0400000000000000" pitchFamily="50" charset="-128"/>
              <a:ea typeface="BIZ UDPゴシック" panose="020B0400000000000000" pitchFamily="50" charset="-128"/>
              <a:sym typeface="Arial"/>
            </a:endParaRPr>
          </a:p>
        </p:txBody>
      </p:sp>
      <p:sp>
        <p:nvSpPr>
          <p:cNvPr id="193" name="Google Shape;513;p16">
            <a:extLst>
              <a:ext uri="{FF2B5EF4-FFF2-40B4-BE49-F238E27FC236}">
                <a16:creationId xmlns:a16="http://schemas.microsoft.com/office/drawing/2014/main" id="{AEEEA2E8-92B8-4E83-ACAA-19BE9D2AFB53}"/>
              </a:ext>
            </a:extLst>
          </p:cNvPr>
          <p:cNvSpPr txBox="1"/>
          <p:nvPr/>
        </p:nvSpPr>
        <p:spPr>
          <a:xfrm>
            <a:off x="900416" y="3064117"/>
            <a:ext cx="523617" cy="106419"/>
          </a:xfrm>
          <a:prstGeom prst="rect">
            <a:avLst/>
          </a:prstGeom>
          <a:noFill/>
          <a:ln>
            <a:noFill/>
          </a:ln>
        </p:spPr>
        <p:txBody>
          <a:bodyPr spcFirstLastPara="1" wrap="square" lIns="0" tIns="13950" rIns="0" bIns="0" anchor="t" anchorCtr="0">
            <a:spAutoFit/>
          </a:bodyPr>
          <a:lstStyle/>
          <a:p>
            <a:pPr marL="0" marR="5080" lvl="0" indent="0" algn="ctr" rtl="0">
              <a:lnSpc>
                <a:spcPct val="100000"/>
              </a:lnSpc>
              <a:spcBef>
                <a:spcPts val="0"/>
              </a:spcBef>
              <a:spcAft>
                <a:spcPts val="0"/>
              </a:spcAft>
              <a:buNone/>
            </a:pPr>
            <a:r>
              <a:rPr lang="ja" sz="600" b="0" dirty="0">
                <a:solidFill>
                  <a:srgbClr val="231F20"/>
                </a:solidFill>
                <a:latin typeface="BIZ UDPゴシック" panose="020B0400000000000000" pitchFamily="50" charset="-128"/>
                <a:ea typeface="BIZ UDPゴシック" panose="020B0400000000000000" pitchFamily="50" charset="-128"/>
                <a:sym typeface="Arial"/>
              </a:rPr>
              <a:t>施設見学</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4" name="Google Shape;514;p16">
            <a:extLst>
              <a:ext uri="{FF2B5EF4-FFF2-40B4-BE49-F238E27FC236}">
                <a16:creationId xmlns:a16="http://schemas.microsoft.com/office/drawing/2014/main" id="{F3B37D2E-35D3-48A9-A5E5-6C2B5E88A3E6}"/>
              </a:ext>
            </a:extLst>
          </p:cNvPr>
          <p:cNvSpPr txBox="1"/>
          <p:nvPr/>
        </p:nvSpPr>
        <p:spPr>
          <a:xfrm>
            <a:off x="2080708" y="3067349"/>
            <a:ext cx="513157" cy="105788"/>
          </a:xfrm>
          <a:prstGeom prst="rect">
            <a:avLst/>
          </a:prstGeom>
          <a:noFill/>
          <a:ln>
            <a:noFill/>
          </a:ln>
        </p:spPr>
        <p:txBody>
          <a:bodyPr spcFirstLastPara="1" wrap="square" lIns="0" tIns="13325" rIns="0" bIns="0" anchor="t" anchorCtr="0">
            <a:spAutoFit/>
          </a:bodyPr>
          <a:lstStyle/>
          <a:p>
            <a:pPr marL="0" marR="0" lvl="0" indent="0" algn="ctr" rtl="0">
              <a:lnSpc>
                <a:spcPct val="100000"/>
              </a:lnSpc>
              <a:spcBef>
                <a:spcPts val="0"/>
              </a:spcBef>
              <a:spcAft>
                <a:spcPts val="0"/>
              </a:spcAft>
              <a:buNone/>
            </a:pPr>
            <a:r>
              <a:rPr lang="ja" sz="600" dirty="0">
                <a:solidFill>
                  <a:srgbClr val="231F20"/>
                </a:solidFill>
                <a:latin typeface="BIZ UDPゴシック" panose="020B0400000000000000" pitchFamily="50" charset="-128"/>
                <a:ea typeface="BIZ UDPゴシック" panose="020B0400000000000000" pitchFamily="50" charset="-128"/>
                <a:sym typeface="Arial"/>
              </a:rPr>
              <a:t>受給者証交付</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5" name="Google Shape;515;p16">
            <a:extLst>
              <a:ext uri="{FF2B5EF4-FFF2-40B4-BE49-F238E27FC236}">
                <a16:creationId xmlns:a16="http://schemas.microsoft.com/office/drawing/2014/main" id="{ADAAFBBF-9E25-4D51-92E3-D109DFF6B4AE}"/>
              </a:ext>
            </a:extLst>
          </p:cNvPr>
          <p:cNvSpPr txBox="1"/>
          <p:nvPr/>
        </p:nvSpPr>
        <p:spPr>
          <a:xfrm>
            <a:off x="2663636" y="3064117"/>
            <a:ext cx="527032" cy="105788"/>
          </a:xfrm>
          <a:prstGeom prst="rect">
            <a:avLst/>
          </a:prstGeom>
          <a:noFill/>
          <a:ln>
            <a:noFill/>
          </a:ln>
        </p:spPr>
        <p:txBody>
          <a:bodyPr spcFirstLastPara="1" wrap="square" lIns="0" tIns="13325" rIns="0" bIns="0" anchor="t" anchorCtr="0">
            <a:spAutoFit/>
          </a:bodyPr>
          <a:lstStyle/>
          <a:p>
            <a:pPr marL="0" marR="0" lvl="0" indent="0" algn="ctr" rtl="0">
              <a:lnSpc>
                <a:spcPct val="100000"/>
              </a:lnSpc>
              <a:spcBef>
                <a:spcPts val="0"/>
              </a:spcBef>
              <a:spcAft>
                <a:spcPts val="0"/>
              </a:spcAft>
              <a:buNone/>
            </a:pPr>
            <a:r>
              <a:rPr lang="ja" sz="600" dirty="0">
                <a:solidFill>
                  <a:srgbClr val="231F20"/>
                </a:solidFill>
                <a:latin typeface="BIZ UDPゴシック" panose="020B0400000000000000" pitchFamily="50" charset="-128"/>
                <a:ea typeface="BIZ UDPゴシック" panose="020B0400000000000000" pitchFamily="50" charset="-128"/>
                <a:sym typeface="Arial"/>
              </a:rPr>
              <a:t>ご利用開始</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6" name="Google Shape;516;p16">
            <a:extLst>
              <a:ext uri="{FF2B5EF4-FFF2-40B4-BE49-F238E27FC236}">
                <a16:creationId xmlns:a16="http://schemas.microsoft.com/office/drawing/2014/main" id="{E58BCE90-E5F5-4B55-BB47-AD2AFE9A8223}"/>
              </a:ext>
            </a:extLst>
          </p:cNvPr>
          <p:cNvSpPr/>
          <p:nvPr/>
        </p:nvSpPr>
        <p:spPr>
          <a:xfrm>
            <a:off x="905318" y="2806349"/>
            <a:ext cx="511810" cy="198120"/>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solidFill>
              <a:srgbClr val="2BADD7"/>
            </a:solidFill>
          </a:ln>
        </p:spPr>
        <p:txBody>
          <a:bodyPr spcFirstLastPara="1" wrap="square" lIns="0" tIns="0" rIns="0" bIns="0" anchor="ctr" anchorCtr="0">
            <a:noAutofit/>
          </a:bodyPr>
          <a:lstStyle/>
          <a:p>
            <a:pPr marL="0" marR="0" lvl="0" indent="0" algn="ctr" rtl="0">
              <a:spcBef>
                <a:spcPts val="0"/>
              </a:spcBef>
              <a:spcAft>
                <a:spcPts val="0"/>
              </a:spcAft>
              <a:buNone/>
            </a:pPr>
            <a:r>
              <a:rPr lang="ja" sz="700" b="1">
                <a:solidFill>
                  <a:srgbClr val="FFFFFF"/>
                </a:solidFill>
                <a:latin typeface="BIZ UDPゴシック" panose="020B0400000000000000" pitchFamily="50" charset="-128"/>
                <a:ea typeface="BIZ UDPゴシック" panose="020B0400000000000000" pitchFamily="50" charset="-128"/>
                <a:sym typeface="Arial"/>
              </a:rPr>
              <a:t> STEP </a:t>
            </a:r>
            <a:r>
              <a:rPr lang="ja" sz="800" b="1">
                <a:solidFill>
                  <a:srgbClr val="FFFFFF"/>
                </a:solidFill>
                <a:latin typeface="BIZ UDPゴシック" panose="020B0400000000000000" pitchFamily="50" charset="-128"/>
                <a:ea typeface="BIZ UDPゴシック" panose="020B0400000000000000" pitchFamily="50" charset="-128"/>
                <a:sym typeface="Arial"/>
              </a:rPr>
              <a:t>2</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97" name="Google Shape;517;p16">
            <a:extLst>
              <a:ext uri="{FF2B5EF4-FFF2-40B4-BE49-F238E27FC236}">
                <a16:creationId xmlns:a16="http://schemas.microsoft.com/office/drawing/2014/main" id="{D151DE88-7434-4F2D-890F-C0DCB5501428}"/>
              </a:ext>
            </a:extLst>
          </p:cNvPr>
          <p:cNvSpPr/>
          <p:nvPr/>
        </p:nvSpPr>
        <p:spPr>
          <a:xfrm>
            <a:off x="1496498" y="2806349"/>
            <a:ext cx="511810" cy="198120"/>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solidFill>
              <a:srgbClr val="2BADD7"/>
            </a:solidFill>
          </a:ln>
        </p:spPr>
        <p:txBody>
          <a:bodyPr spcFirstLastPara="1" wrap="square" lIns="0" tIns="0" rIns="0" bIns="0" anchor="ctr" anchorCtr="0">
            <a:noAutofit/>
          </a:bodyPr>
          <a:lstStyle/>
          <a:p>
            <a:pPr marL="0" marR="0" lvl="0" indent="0" algn="ctr" rtl="0">
              <a:spcBef>
                <a:spcPts val="0"/>
              </a:spcBef>
              <a:spcAft>
                <a:spcPts val="0"/>
              </a:spcAft>
              <a:buNone/>
            </a:pPr>
            <a:r>
              <a:rPr lang="ja" sz="700" b="1">
                <a:solidFill>
                  <a:srgbClr val="FFFFFF"/>
                </a:solidFill>
                <a:latin typeface="BIZ UDPゴシック" panose="020B0400000000000000" pitchFamily="50" charset="-128"/>
                <a:ea typeface="BIZ UDPゴシック" panose="020B0400000000000000" pitchFamily="50" charset="-128"/>
                <a:sym typeface="Arial"/>
              </a:rPr>
              <a:t> STEP </a:t>
            </a:r>
            <a:r>
              <a:rPr lang="ja" sz="800" b="1">
                <a:solidFill>
                  <a:srgbClr val="FFFFFF"/>
                </a:solidFill>
                <a:latin typeface="BIZ UDPゴシック" panose="020B0400000000000000" pitchFamily="50" charset="-128"/>
                <a:ea typeface="BIZ UDPゴシック" panose="020B0400000000000000" pitchFamily="50" charset="-128"/>
                <a:sym typeface="Arial"/>
              </a:rPr>
              <a:t>3</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98" name="Google Shape;518;p16">
            <a:extLst>
              <a:ext uri="{FF2B5EF4-FFF2-40B4-BE49-F238E27FC236}">
                <a16:creationId xmlns:a16="http://schemas.microsoft.com/office/drawing/2014/main" id="{56D6B31F-F38F-43C8-8CDD-62B3FE4F8939}"/>
              </a:ext>
            </a:extLst>
          </p:cNvPr>
          <p:cNvSpPr/>
          <p:nvPr/>
        </p:nvSpPr>
        <p:spPr>
          <a:xfrm>
            <a:off x="2087678" y="2806349"/>
            <a:ext cx="511810" cy="198120"/>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solidFill>
              <a:srgbClr val="2BADD7"/>
            </a:solidFill>
          </a:ln>
        </p:spPr>
        <p:txBody>
          <a:bodyPr spcFirstLastPara="1" wrap="square" lIns="0" tIns="0" rIns="0" bIns="0" anchor="ctr" anchorCtr="0">
            <a:noAutofit/>
          </a:bodyPr>
          <a:lstStyle/>
          <a:p>
            <a:pPr marL="0" marR="0" lvl="0" indent="0" algn="ctr" rtl="0">
              <a:spcBef>
                <a:spcPts val="0"/>
              </a:spcBef>
              <a:spcAft>
                <a:spcPts val="0"/>
              </a:spcAft>
              <a:buNone/>
            </a:pPr>
            <a:r>
              <a:rPr lang="ja" sz="700" b="1">
                <a:solidFill>
                  <a:srgbClr val="FFFFFF"/>
                </a:solidFill>
                <a:latin typeface="BIZ UDPゴシック" panose="020B0400000000000000" pitchFamily="50" charset="-128"/>
                <a:ea typeface="BIZ UDPゴシック" panose="020B0400000000000000" pitchFamily="50" charset="-128"/>
                <a:sym typeface="Arial"/>
              </a:rPr>
              <a:t> STEP </a:t>
            </a:r>
            <a:r>
              <a:rPr lang="ja" sz="800" b="1">
                <a:solidFill>
                  <a:srgbClr val="FFFFFF"/>
                </a:solidFill>
                <a:latin typeface="BIZ UDPゴシック" panose="020B0400000000000000" pitchFamily="50" charset="-128"/>
                <a:ea typeface="BIZ UDPゴシック" panose="020B0400000000000000" pitchFamily="50" charset="-128"/>
                <a:sym typeface="Arial"/>
              </a:rPr>
              <a:t>4</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99" name="Google Shape;519;p16">
            <a:extLst>
              <a:ext uri="{FF2B5EF4-FFF2-40B4-BE49-F238E27FC236}">
                <a16:creationId xmlns:a16="http://schemas.microsoft.com/office/drawing/2014/main" id="{EDB6F174-E8ED-46C5-8377-2BB3489B3966}"/>
              </a:ext>
            </a:extLst>
          </p:cNvPr>
          <p:cNvSpPr/>
          <p:nvPr/>
        </p:nvSpPr>
        <p:spPr>
          <a:xfrm>
            <a:off x="2678858" y="2806349"/>
            <a:ext cx="511810" cy="198120"/>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solidFill>
              <a:srgbClr val="2BADD7"/>
            </a:solidFill>
          </a:ln>
        </p:spPr>
        <p:txBody>
          <a:bodyPr spcFirstLastPara="1" wrap="square" lIns="0" tIns="0" rIns="0" bIns="0" anchor="ctr" anchorCtr="0">
            <a:noAutofit/>
          </a:bodyPr>
          <a:lstStyle/>
          <a:p>
            <a:pPr marL="0" marR="0" lvl="0" indent="0" algn="ctr" rtl="0">
              <a:spcBef>
                <a:spcPts val="0"/>
              </a:spcBef>
              <a:spcAft>
                <a:spcPts val="0"/>
              </a:spcAft>
              <a:buNone/>
            </a:pPr>
            <a:r>
              <a:rPr lang="ja" sz="700" b="1" dirty="0">
                <a:solidFill>
                  <a:srgbClr val="FFFFFF"/>
                </a:solidFill>
                <a:latin typeface="BIZ UDPゴシック" panose="020B0400000000000000" pitchFamily="50" charset="-128"/>
                <a:ea typeface="BIZ UDPゴシック" panose="020B0400000000000000" pitchFamily="50" charset="-128"/>
                <a:sym typeface="Arial"/>
              </a:rPr>
              <a:t> STEP </a:t>
            </a:r>
            <a:r>
              <a:rPr lang="ja" sz="800" b="1" dirty="0">
                <a:solidFill>
                  <a:srgbClr val="FFFFFF"/>
                </a:solidFill>
                <a:latin typeface="BIZ UDPゴシック" panose="020B0400000000000000" pitchFamily="50" charset="-128"/>
                <a:ea typeface="BIZ UDPゴシック" panose="020B0400000000000000" pitchFamily="50" charset="-128"/>
                <a:sym typeface="Arial"/>
              </a:rPr>
              <a:t>5</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00" name="Google Shape;520;p16">
            <a:extLst>
              <a:ext uri="{FF2B5EF4-FFF2-40B4-BE49-F238E27FC236}">
                <a16:creationId xmlns:a16="http://schemas.microsoft.com/office/drawing/2014/main" id="{58D97603-D9C6-4537-BEF1-A5D484A68694}"/>
              </a:ext>
            </a:extLst>
          </p:cNvPr>
          <p:cNvSpPr txBox="1"/>
          <p:nvPr/>
        </p:nvSpPr>
        <p:spPr>
          <a:xfrm>
            <a:off x="347819" y="4344741"/>
            <a:ext cx="607200" cy="198752"/>
          </a:xfrm>
          <a:prstGeom prst="rect">
            <a:avLst/>
          </a:prstGeom>
          <a:noFill/>
          <a:ln>
            <a:noFill/>
          </a:ln>
        </p:spPr>
        <p:txBody>
          <a:bodyPr spcFirstLastPara="1" wrap="square" lIns="0" tIns="13950" rIns="0" bIns="0" anchor="t" anchorCtr="0">
            <a:spAutoFit/>
          </a:bodyPr>
          <a:lstStyle/>
          <a:p>
            <a:pPr marL="0" marR="5080" lvl="0" indent="0" algn="ctr" rtl="0">
              <a:lnSpc>
                <a:spcPct val="100000"/>
              </a:lnSpc>
              <a:spcBef>
                <a:spcPts val="0"/>
              </a:spcBef>
              <a:spcAft>
                <a:spcPts val="0"/>
              </a:spcAft>
              <a:buNone/>
            </a:pPr>
            <a:r>
              <a:rPr lang="ja-JP" altLang="en-US" sz="600" dirty="0">
                <a:solidFill>
                  <a:srgbClr val="231F20"/>
                </a:solidFill>
                <a:latin typeface="BIZ UDPゴシック" panose="020B0400000000000000" pitchFamily="50" charset="-128"/>
                <a:ea typeface="BIZ UDPゴシック" panose="020B0400000000000000" pitchFamily="50" charset="-128"/>
                <a:sym typeface="Arial"/>
              </a:rPr>
              <a:t>体調管理</a:t>
            </a:r>
            <a:endParaRPr lang="en-US" altLang="ja" sz="600" dirty="0">
              <a:solidFill>
                <a:srgbClr val="231F20"/>
              </a:solidFill>
              <a:latin typeface="BIZ UDPゴシック" panose="020B0400000000000000" pitchFamily="50" charset="-128"/>
              <a:ea typeface="BIZ UDPゴシック" panose="020B0400000000000000" pitchFamily="50" charset="-128"/>
              <a:sym typeface="Arial"/>
            </a:endParaRPr>
          </a:p>
          <a:p>
            <a:pPr marL="0" marR="5080" lvl="0" indent="0" algn="ctr" rtl="0">
              <a:lnSpc>
                <a:spcPct val="100000"/>
              </a:lnSpc>
              <a:spcBef>
                <a:spcPts val="0"/>
              </a:spcBef>
              <a:spcAft>
                <a:spcPts val="0"/>
              </a:spcAft>
              <a:buNone/>
            </a:pPr>
            <a:r>
              <a:rPr lang="ja" sz="600" dirty="0">
                <a:solidFill>
                  <a:srgbClr val="231F20"/>
                </a:solidFill>
                <a:latin typeface="BIZ UDPゴシック" panose="020B0400000000000000" pitchFamily="50" charset="-128"/>
                <a:ea typeface="BIZ UDPゴシック" panose="020B0400000000000000" pitchFamily="50" charset="-128"/>
                <a:sym typeface="Arial"/>
              </a:rPr>
              <a:t>スキルの習得</a:t>
            </a:r>
            <a:endParaRPr sz="6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01" name="Google Shape;521;p16">
            <a:extLst>
              <a:ext uri="{FF2B5EF4-FFF2-40B4-BE49-F238E27FC236}">
                <a16:creationId xmlns:a16="http://schemas.microsoft.com/office/drawing/2014/main" id="{16840FE2-5171-4013-829A-8F2268200AB9}"/>
              </a:ext>
            </a:extLst>
          </p:cNvPr>
          <p:cNvSpPr/>
          <p:nvPr/>
        </p:nvSpPr>
        <p:spPr>
          <a:xfrm>
            <a:off x="326881" y="4094364"/>
            <a:ext cx="658955" cy="215951"/>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b="1">
                <a:solidFill>
                  <a:srgbClr val="FFFFFF"/>
                </a:solidFill>
                <a:latin typeface="BIZ UDPゴシック" panose="020B0400000000000000" pitchFamily="50" charset="-128"/>
                <a:ea typeface="BIZ UDPゴシック" panose="020B0400000000000000" pitchFamily="50" charset="-128"/>
                <a:sym typeface="Arial"/>
              </a:rPr>
              <a:t> STEP </a:t>
            </a:r>
            <a:r>
              <a:rPr lang="ja" sz="800" b="1">
                <a:solidFill>
                  <a:srgbClr val="FFFFFF"/>
                </a:solidFill>
                <a:latin typeface="BIZ UDPゴシック" panose="020B0400000000000000" pitchFamily="50" charset="-128"/>
                <a:ea typeface="BIZ UDPゴシック" panose="020B0400000000000000" pitchFamily="50" charset="-128"/>
                <a:sym typeface="Arial"/>
              </a:rPr>
              <a:t>1</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02" name="Google Shape;522;p16">
            <a:extLst>
              <a:ext uri="{FF2B5EF4-FFF2-40B4-BE49-F238E27FC236}">
                <a16:creationId xmlns:a16="http://schemas.microsoft.com/office/drawing/2014/main" id="{1FFB0571-EC63-498C-B554-559CD9877FC6}"/>
              </a:ext>
            </a:extLst>
          </p:cNvPr>
          <p:cNvSpPr/>
          <p:nvPr/>
        </p:nvSpPr>
        <p:spPr>
          <a:xfrm>
            <a:off x="1047200" y="4094364"/>
            <a:ext cx="658955" cy="215951"/>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b="1">
                <a:solidFill>
                  <a:srgbClr val="FFFFFF"/>
                </a:solidFill>
                <a:latin typeface="BIZ UDPゴシック" panose="020B0400000000000000" pitchFamily="50" charset="-128"/>
                <a:ea typeface="BIZ UDPゴシック" panose="020B0400000000000000" pitchFamily="50" charset="-128"/>
                <a:sym typeface="Arial"/>
              </a:rPr>
              <a:t> STEP </a:t>
            </a:r>
            <a:r>
              <a:rPr lang="ja" sz="800" b="1">
                <a:solidFill>
                  <a:srgbClr val="FFFFFF"/>
                </a:solidFill>
                <a:latin typeface="BIZ UDPゴシック" panose="020B0400000000000000" pitchFamily="50" charset="-128"/>
                <a:ea typeface="BIZ UDPゴシック" panose="020B0400000000000000" pitchFamily="50" charset="-128"/>
                <a:sym typeface="Arial"/>
              </a:rPr>
              <a:t>2</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03" name="Google Shape;523;p16">
            <a:extLst>
              <a:ext uri="{FF2B5EF4-FFF2-40B4-BE49-F238E27FC236}">
                <a16:creationId xmlns:a16="http://schemas.microsoft.com/office/drawing/2014/main" id="{0F1C6817-C41E-471D-B18C-BCF500E5E9E6}"/>
              </a:ext>
            </a:extLst>
          </p:cNvPr>
          <p:cNvSpPr/>
          <p:nvPr/>
        </p:nvSpPr>
        <p:spPr>
          <a:xfrm>
            <a:off x="1787412" y="4094364"/>
            <a:ext cx="658955" cy="215951"/>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b="1" dirty="0">
                <a:solidFill>
                  <a:srgbClr val="FFFFFF"/>
                </a:solidFill>
                <a:latin typeface="BIZ UDPゴシック" panose="020B0400000000000000" pitchFamily="50" charset="-128"/>
                <a:ea typeface="BIZ UDPゴシック" panose="020B0400000000000000" pitchFamily="50" charset="-128"/>
                <a:sym typeface="Arial"/>
              </a:rPr>
              <a:t> STEP 3</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04" name="Google Shape;524;p16">
            <a:extLst>
              <a:ext uri="{FF2B5EF4-FFF2-40B4-BE49-F238E27FC236}">
                <a16:creationId xmlns:a16="http://schemas.microsoft.com/office/drawing/2014/main" id="{5217E82B-DD9E-49B9-84BC-FB2950476EAF}"/>
              </a:ext>
            </a:extLst>
          </p:cNvPr>
          <p:cNvSpPr/>
          <p:nvPr/>
        </p:nvSpPr>
        <p:spPr>
          <a:xfrm>
            <a:off x="2522585" y="4094364"/>
            <a:ext cx="658955" cy="215951"/>
          </a:xfrm>
          <a:custGeom>
            <a:avLst/>
            <a:gdLst/>
            <a:ahLst/>
            <a:cxnLst/>
            <a:rect l="l" t="t" r="r" b="b"/>
            <a:pathLst>
              <a:path w="511810" h="198120" extrusionOk="0">
                <a:moveTo>
                  <a:pt x="511200" y="198005"/>
                </a:moveTo>
                <a:lnTo>
                  <a:pt x="0" y="198005"/>
                </a:lnTo>
                <a:lnTo>
                  <a:pt x="0" y="0"/>
                </a:lnTo>
                <a:lnTo>
                  <a:pt x="511200" y="0"/>
                </a:lnTo>
                <a:lnTo>
                  <a:pt x="511200" y="198005"/>
                </a:lnTo>
                <a:close/>
              </a:path>
            </a:pathLst>
          </a:custGeom>
          <a:solidFill>
            <a:srgbClr val="2BADD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700" b="1" dirty="0">
                <a:solidFill>
                  <a:srgbClr val="FFFFFF"/>
                </a:solidFill>
                <a:latin typeface="BIZ UDPゴシック" panose="020B0400000000000000" pitchFamily="50" charset="-128"/>
                <a:ea typeface="BIZ UDPゴシック" panose="020B0400000000000000" pitchFamily="50" charset="-128"/>
                <a:sym typeface="Arial"/>
              </a:rPr>
              <a:t> STEP </a:t>
            </a:r>
            <a:r>
              <a:rPr lang="ja" sz="800" b="1" dirty="0">
                <a:solidFill>
                  <a:srgbClr val="FFFFFF"/>
                </a:solidFill>
                <a:latin typeface="BIZ UDPゴシック" panose="020B0400000000000000" pitchFamily="50" charset="-128"/>
                <a:ea typeface="BIZ UDPゴシック" panose="020B0400000000000000" pitchFamily="50" charset="-128"/>
                <a:sym typeface="Arial"/>
              </a:rPr>
              <a:t>4</a:t>
            </a:r>
            <a:endParaRPr sz="800" b="1"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05" name="Google Shape;525;p16">
            <a:extLst>
              <a:ext uri="{FF2B5EF4-FFF2-40B4-BE49-F238E27FC236}">
                <a16:creationId xmlns:a16="http://schemas.microsoft.com/office/drawing/2014/main" id="{597CF822-CFA5-4DD3-81EE-016393611D53}"/>
              </a:ext>
            </a:extLst>
          </p:cNvPr>
          <p:cNvSpPr txBox="1"/>
          <p:nvPr/>
        </p:nvSpPr>
        <p:spPr>
          <a:xfrm>
            <a:off x="1113899" y="4838631"/>
            <a:ext cx="1072500" cy="178200"/>
          </a:xfrm>
          <a:prstGeom prst="rect">
            <a:avLst/>
          </a:prstGeom>
          <a:noFill/>
          <a:ln>
            <a:noFill/>
          </a:ln>
        </p:spPr>
        <p:txBody>
          <a:bodyPr spcFirstLastPara="1" wrap="square" lIns="0" tIns="16500" rIns="0" bIns="0" anchor="t" anchorCtr="0">
            <a:spAutoFit/>
          </a:bodyPr>
          <a:lstStyle/>
          <a:p>
            <a:pPr marL="0" marR="0" lvl="0" indent="0" algn="ctr" rtl="0">
              <a:lnSpc>
                <a:spcPct val="100000"/>
              </a:lnSpc>
              <a:spcBef>
                <a:spcPts val="0"/>
              </a:spcBef>
              <a:spcAft>
                <a:spcPts val="0"/>
              </a:spcAft>
              <a:buNone/>
            </a:pPr>
            <a:r>
              <a:rPr lang="ja" sz="1050" b="1">
                <a:solidFill>
                  <a:srgbClr val="58595B"/>
                </a:solidFill>
                <a:latin typeface="BIZ UDPゴシック" panose="020B0400000000000000" pitchFamily="50" charset="-128"/>
                <a:ea typeface="BIZ UDPゴシック" panose="020B0400000000000000" pitchFamily="50" charset="-128"/>
                <a:sym typeface="Arial"/>
              </a:rPr>
              <a:t>ご利用の料金</a:t>
            </a:r>
            <a:endParaRPr sz="1050" b="1"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06" name="Google Shape;526;p16">
            <a:extLst>
              <a:ext uri="{FF2B5EF4-FFF2-40B4-BE49-F238E27FC236}">
                <a16:creationId xmlns:a16="http://schemas.microsoft.com/office/drawing/2014/main" id="{2448C609-027A-408A-B2E0-F1490932DECF}"/>
              </a:ext>
            </a:extLst>
          </p:cNvPr>
          <p:cNvSpPr txBox="1"/>
          <p:nvPr/>
        </p:nvSpPr>
        <p:spPr>
          <a:xfrm>
            <a:off x="391116" y="6007450"/>
            <a:ext cx="1980000" cy="121177"/>
          </a:xfrm>
          <a:prstGeom prst="rect">
            <a:avLst/>
          </a:prstGeom>
          <a:noFill/>
          <a:ln>
            <a:noFill/>
          </a:ln>
        </p:spPr>
        <p:txBody>
          <a:bodyPr spcFirstLastPara="1" wrap="square" lIns="0" tIns="13325" rIns="0" bIns="0" anchor="t" anchorCtr="0">
            <a:spAutoFit/>
          </a:bodyPr>
          <a:lstStyle/>
          <a:p>
            <a:pPr marL="0" marR="0" lvl="0" indent="0" algn="l"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生活保護を受給されている世帯		</a:t>
            </a:r>
            <a:endParaRPr dirty="0">
              <a:solidFill>
                <a:srgbClr val="58595B"/>
              </a:solidFill>
              <a:latin typeface="BIZ UDPゴシック" panose="020B0400000000000000" pitchFamily="50" charset="-128"/>
              <a:ea typeface="BIZ UDPゴシック" panose="020B0400000000000000" pitchFamily="50" charset="-128"/>
            </a:endParaRPr>
          </a:p>
        </p:txBody>
      </p:sp>
      <p:sp>
        <p:nvSpPr>
          <p:cNvPr id="207" name="Google Shape;527;p16">
            <a:extLst>
              <a:ext uri="{FF2B5EF4-FFF2-40B4-BE49-F238E27FC236}">
                <a16:creationId xmlns:a16="http://schemas.microsoft.com/office/drawing/2014/main" id="{7AAD7309-7EEB-4430-A433-7D47533E3173}"/>
              </a:ext>
            </a:extLst>
          </p:cNvPr>
          <p:cNvSpPr txBox="1"/>
          <p:nvPr/>
        </p:nvSpPr>
        <p:spPr>
          <a:xfrm>
            <a:off x="391116" y="6439964"/>
            <a:ext cx="1980000" cy="228900"/>
          </a:xfrm>
          <a:prstGeom prst="rect">
            <a:avLst/>
          </a:prstGeom>
          <a:noFill/>
          <a:ln>
            <a:noFill/>
          </a:ln>
        </p:spPr>
        <p:txBody>
          <a:bodyPr spcFirstLastPara="1" wrap="square" lIns="0" tIns="13325" rIns="0" bIns="0" anchor="t" anchorCtr="0">
            <a:spAutoFit/>
          </a:bodyPr>
          <a:lstStyle/>
          <a:p>
            <a:pPr marL="0" marR="17145" lvl="0" indent="0" algn="l"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前年所得がおおよそ125万円以上</a:t>
            </a:r>
            <a:br>
              <a:rPr lang="ja" sz="700" b="0">
                <a:solidFill>
                  <a:srgbClr val="58595B"/>
                </a:solidFill>
                <a:latin typeface="BIZ UDPゴシック" panose="020B0400000000000000" pitchFamily="50" charset="-128"/>
                <a:ea typeface="BIZ UDPゴシック" panose="020B0400000000000000" pitchFamily="50" charset="-128"/>
                <a:sym typeface="Arial"/>
              </a:rPr>
            </a:br>
            <a:r>
              <a:rPr lang="ja" sz="700" b="0">
                <a:solidFill>
                  <a:srgbClr val="58595B"/>
                </a:solidFill>
                <a:latin typeface="BIZ UDPゴシック" panose="020B0400000000000000" pitchFamily="50" charset="-128"/>
                <a:ea typeface="BIZ UDPゴシック" panose="020B0400000000000000" pitchFamily="50" charset="-128"/>
                <a:sym typeface="Arial"/>
              </a:rPr>
              <a:t>600万円未満の世帯</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08" name="Google Shape;528;p16">
            <a:extLst>
              <a:ext uri="{FF2B5EF4-FFF2-40B4-BE49-F238E27FC236}">
                <a16:creationId xmlns:a16="http://schemas.microsoft.com/office/drawing/2014/main" id="{12FF9347-E48A-4476-97EC-772E2F1FB905}"/>
              </a:ext>
            </a:extLst>
          </p:cNvPr>
          <p:cNvSpPr txBox="1"/>
          <p:nvPr/>
        </p:nvSpPr>
        <p:spPr>
          <a:xfrm>
            <a:off x="391116" y="6772478"/>
            <a:ext cx="1980000" cy="121200"/>
          </a:xfrm>
          <a:prstGeom prst="rect">
            <a:avLst/>
          </a:prstGeom>
          <a:noFill/>
          <a:ln>
            <a:noFill/>
          </a:ln>
        </p:spPr>
        <p:txBody>
          <a:bodyPr spcFirstLastPara="1" wrap="square" lIns="0" tIns="13325" rIns="0" bIns="0" anchor="t" anchorCtr="0">
            <a:spAutoFit/>
          </a:bodyPr>
          <a:lstStyle/>
          <a:p>
            <a:pPr marL="0" marR="0" lvl="0" indent="0" algn="l"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前年所得がおおよそ600万円以上の世帯</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09" name="Google Shape;529;p16">
            <a:extLst>
              <a:ext uri="{FF2B5EF4-FFF2-40B4-BE49-F238E27FC236}">
                <a16:creationId xmlns:a16="http://schemas.microsoft.com/office/drawing/2014/main" id="{9FE589F7-73BD-49B9-BE39-C06BA287949A}"/>
              </a:ext>
            </a:extLst>
          </p:cNvPr>
          <p:cNvSpPr txBox="1"/>
          <p:nvPr/>
        </p:nvSpPr>
        <p:spPr>
          <a:xfrm>
            <a:off x="2394859" y="6007450"/>
            <a:ext cx="688200" cy="121200"/>
          </a:xfrm>
          <a:prstGeom prst="rect">
            <a:avLst/>
          </a:prstGeom>
          <a:noFill/>
          <a:ln>
            <a:noFill/>
          </a:ln>
        </p:spPr>
        <p:txBody>
          <a:bodyPr spcFirstLastPara="1" wrap="square" lIns="0" tIns="13325" rIns="0" bIns="0" anchor="t" anchorCtr="0">
            <a:spAutoFit/>
          </a:bodyPr>
          <a:lstStyle/>
          <a:p>
            <a:pPr marL="0" marR="0" lvl="0" indent="0" algn="r"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0円</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10" name="Google Shape;530;p16">
            <a:extLst>
              <a:ext uri="{FF2B5EF4-FFF2-40B4-BE49-F238E27FC236}">
                <a16:creationId xmlns:a16="http://schemas.microsoft.com/office/drawing/2014/main" id="{D61E7090-8843-4849-9826-4E2F210231CA}"/>
              </a:ext>
            </a:extLst>
          </p:cNvPr>
          <p:cNvSpPr txBox="1"/>
          <p:nvPr/>
        </p:nvSpPr>
        <p:spPr>
          <a:xfrm>
            <a:off x="2394859" y="6222700"/>
            <a:ext cx="688200" cy="121200"/>
          </a:xfrm>
          <a:prstGeom prst="rect">
            <a:avLst/>
          </a:prstGeom>
          <a:noFill/>
          <a:ln>
            <a:noFill/>
          </a:ln>
        </p:spPr>
        <p:txBody>
          <a:bodyPr spcFirstLastPara="1" wrap="square" lIns="0" tIns="13325" rIns="0" bIns="0" anchor="t" anchorCtr="0">
            <a:spAutoFit/>
          </a:bodyPr>
          <a:lstStyle/>
          <a:p>
            <a:pPr marL="0" marR="0" lvl="0" indent="0" algn="r"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0円</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11" name="Google Shape;531;p16">
            <a:extLst>
              <a:ext uri="{FF2B5EF4-FFF2-40B4-BE49-F238E27FC236}">
                <a16:creationId xmlns:a16="http://schemas.microsoft.com/office/drawing/2014/main" id="{F0A7B20B-1A82-451E-899B-1622970388E8}"/>
              </a:ext>
            </a:extLst>
          </p:cNvPr>
          <p:cNvSpPr txBox="1"/>
          <p:nvPr/>
        </p:nvSpPr>
        <p:spPr>
          <a:xfrm>
            <a:off x="2394859" y="6501519"/>
            <a:ext cx="688200" cy="121200"/>
          </a:xfrm>
          <a:prstGeom prst="rect">
            <a:avLst/>
          </a:prstGeom>
          <a:noFill/>
          <a:ln>
            <a:noFill/>
          </a:ln>
        </p:spPr>
        <p:txBody>
          <a:bodyPr spcFirstLastPara="1" wrap="square" lIns="0" tIns="13325" rIns="0" bIns="0" anchor="t" anchorCtr="0">
            <a:spAutoFit/>
          </a:bodyPr>
          <a:lstStyle/>
          <a:p>
            <a:pPr marL="0" marR="0" lvl="0" indent="0" algn="r"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上限9,300円</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12" name="Google Shape;532;p16">
            <a:extLst>
              <a:ext uri="{FF2B5EF4-FFF2-40B4-BE49-F238E27FC236}">
                <a16:creationId xmlns:a16="http://schemas.microsoft.com/office/drawing/2014/main" id="{5C56DA16-A3EB-4DA2-BE57-FC8BB381C019}"/>
              </a:ext>
            </a:extLst>
          </p:cNvPr>
          <p:cNvSpPr txBox="1"/>
          <p:nvPr/>
        </p:nvSpPr>
        <p:spPr>
          <a:xfrm>
            <a:off x="2293822" y="6772478"/>
            <a:ext cx="789300" cy="121200"/>
          </a:xfrm>
          <a:prstGeom prst="rect">
            <a:avLst/>
          </a:prstGeom>
          <a:noFill/>
          <a:ln>
            <a:noFill/>
          </a:ln>
        </p:spPr>
        <p:txBody>
          <a:bodyPr spcFirstLastPara="1" wrap="square" lIns="0" tIns="13325" rIns="0" bIns="0" anchor="t" anchorCtr="0">
            <a:spAutoFit/>
          </a:bodyPr>
          <a:lstStyle/>
          <a:p>
            <a:pPr marL="0" marR="0" lvl="0" indent="0" algn="r" rtl="0">
              <a:spcBef>
                <a:spcPts val="0"/>
              </a:spcBef>
              <a:spcAft>
                <a:spcPts val="0"/>
              </a:spcAft>
              <a:buNone/>
            </a:pPr>
            <a:r>
              <a:rPr lang="ja" sz="700" b="0">
                <a:solidFill>
                  <a:srgbClr val="58595B"/>
                </a:solidFill>
                <a:latin typeface="BIZ UDPゴシック" panose="020B0400000000000000" pitchFamily="50" charset="-128"/>
                <a:ea typeface="BIZ UDPゴシック" panose="020B0400000000000000" pitchFamily="50" charset="-128"/>
                <a:sym typeface="Arial"/>
              </a:rPr>
              <a:t>上限</a:t>
            </a:r>
            <a:r>
              <a:rPr lang="ja" sz="700">
                <a:solidFill>
                  <a:srgbClr val="58595B"/>
                </a:solidFill>
                <a:latin typeface="BIZ UDPゴシック" panose="020B0400000000000000" pitchFamily="50" charset="-128"/>
                <a:ea typeface="BIZ UDPゴシック" panose="020B0400000000000000" pitchFamily="50" charset="-128"/>
                <a:sym typeface="Arial"/>
              </a:rPr>
              <a:t>37</a:t>
            </a:r>
            <a:r>
              <a:rPr lang="ja" sz="700" b="0">
                <a:solidFill>
                  <a:srgbClr val="58595B"/>
                </a:solidFill>
                <a:latin typeface="BIZ UDPゴシック" panose="020B0400000000000000" pitchFamily="50" charset="-128"/>
                <a:ea typeface="BIZ UDPゴシック" panose="020B0400000000000000" pitchFamily="50" charset="-128"/>
                <a:sym typeface="Arial"/>
              </a:rPr>
              <a:t>,200円</a:t>
            </a:r>
            <a:endParaRPr sz="700" b="0" dirty="0">
              <a:solidFill>
                <a:srgbClr val="58595B"/>
              </a:solidFill>
              <a:latin typeface="BIZ UDPゴシック" panose="020B0400000000000000" pitchFamily="50" charset="-128"/>
              <a:ea typeface="BIZ UDPゴシック" panose="020B0400000000000000" pitchFamily="50" charset="-128"/>
              <a:sym typeface="Arial"/>
            </a:endParaRPr>
          </a:p>
        </p:txBody>
      </p:sp>
      <p:sp>
        <p:nvSpPr>
          <p:cNvPr id="213" name="Google Shape;533;p16">
            <a:extLst>
              <a:ext uri="{FF2B5EF4-FFF2-40B4-BE49-F238E27FC236}">
                <a16:creationId xmlns:a16="http://schemas.microsoft.com/office/drawing/2014/main" id="{83E1B882-DB3B-4524-925D-35774A9FD26E}"/>
              </a:ext>
            </a:extLst>
          </p:cNvPr>
          <p:cNvSpPr txBox="1"/>
          <p:nvPr/>
        </p:nvSpPr>
        <p:spPr>
          <a:xfrm>
            <a:off x="391125" y="1920300"/>
            <a:ext cx="2955568" cy="316800"/>
          </a:xfrm>
          <a:prstGeom prst="rect">
            <a:avLst/>
          </a:prstGeom>
          <a:noFill/>
          <a:ln>
            <a:noFill/>
          </a:ln>
        </p:spPr>
        <p:txBody>
          <a:bodyPr spcFirstLastPara="1" wrap="square" lIns="0" tIns="16500" rIns="0" bIns="0" anchor="t" anchorCtr="0">
            <a:spAutoFit/>
          </a:bodyPr>
          <a:lstStyle/>
          <a:p>
            <a:pPr marL="0" marR="5080" lvl="0" indent="0" algn="just" rtl="0">
              <a:spcBef>
                <a:spcPts val="0"/>
              </a:spcBef>
              <a:spcAft>
                <a:spcPts val="0"/>
              </a:spcAft>
              <a:buNone/>
            </a:pPr>
            <a:r>
              <a:rPr lang="ja" sz="650" dirty="0">
                <a:solidFill>
                  <a:srgbClr val="58595B"/>
                </a:solidFill>
                <a:latin typeface="BIZ UDPゴシック" panose="020B0400000000000000" pitchFamily="50" charset="-128"/>
                <a:ea typeface="BIZ UDPゴシック" panose="020B0400000000000000" pitchFamily="50" charset="-128"/>
                <a:sym typeface="Arial"/>
              </a:rPr>
              <a:t>この他にもさまざまな障害のある方にご利用いただいております。</a:t>
            </a:r>
            <a:endParaRPr sz="650" dirty="0">
              <a:solidFill>
                <a:srgbClr val="58595B"/>
              </a:solidFill>
              <a:latin typeface="BIZ UDPゴシック" panose="020B0400000000000000" pitchFamily="50" charset="-128"/>
              <a:ea typeface="BIZ UDPゴシック" panose="020B0400000000000000" pitchFamily="50" charset="-128"/>
            </a:endParaRPr>
          </a:p>
          <a:p>
            <a:pPr marL="0" marR="5080" lvl="0" indent="0" algn="just" rtl="0">
              <a:spcBef>
                <a:spcPts val="0"/>
              </a:spcBef>
              <a:spcAft>
                <a:spcPts val="0"/>
              </a:spcAft>
              <a:buNone/>
            </a:pPr>
            <a:r>
              <a:rPr lang="ja" sz="650" dirty="0">
                <a:solidFill>
                  <a:srgbClr val="58595B"/>
                </a:solidFill>
                <a:latin typeface="BIZ UDPゴシック" panose="020B0400000000000000" pitchFamily="50" charset="-128"/>
                <a:ea typeface="BIZ UDPゴシック" panose="020B0400000000000000" pitchFamily="50" charset="-128"/>
                <a:sym typeface="Arial"/>
              </a:rPr>
              <a:t>障害者手帳をお持ちでない方でも、自治体等の判断によってご利用</a:t>
            </a:r>
            <a:r>
              <a:rPr lang="ja-JP" altLang="en-US" sz="650" dirty="0">
                <a:solidFill>
                  <a:srgbClr val="58595B"/>
                </a:solidFill>
                <a:latin typeface="BIZ UDPゴシック" panose="020B0400000000000000" pitchFamily="50" charset="-128"/>
                <a:ea typeface="BIZ UDPゴシック" panose="020B0400000000000000" pitchFamily="50" charset="-128"/>
                <a:sym typeface="Arial"/>
              </a:rPr>
              <a:t>が</a:t>
            </a:r>
            <a:r>
              <a:rPr lang="ja" sz="650" dirty="0">
                <a:solidFill>
                  <a:srgbClr val="58595B"/>
                </a:solidFill>
                <a:latin typeface="BIZ UDPゴシック" panose="020B0400000000000000" pitchFamily="50" charset="-128"/>
                <a:ea typeface="BIZ UDPゴシック" panose="020B0400000000000000" pitchFamily="50" charset="-128"/>
                <a:sym typeface="Arial"/>
              </a:rPr>
              <a:t>可能</a:t>
            </a:r>
            <a:r>
              <a:rPr lang="ja-JP" altLang="en-US" sz="650" dirty="0">
                <a:solidFill>
                  <a:srgbClr val="58595B"/>
                </a:solidFill>
                <a:latin typeface="BIZ UDPゴシック" panose="020B0400000000000000" pitchFamily="50" charset="-128"/>
                <a:ea typeface="BIZ UDPゴシック" panose="020B0400000000000000" pitchFamily="50" charset="-128"/>
              </a:rPr>
              <a:t>です。</a:t>
            </a:r>
            <a:endParaRPr lang="en-US" altLang="ja-JP" sz="650" dirty="0">
              <a:solidFill>
                <a:srgbClr val="58595B"/>
              </a:solidFill>
              <a:latin typeface="BIZ UDPゴシック" panose="020B0400000000000000" pitchFamily="50" charset="-128"/>
              <a:ea typeface="BIZ UDPゴシック" panose="020B0400000000000000" pitchFamily="50" charset="-128"/>
            </a:endParaRPr>
          </a:p>
          <a:p>
            <a:pPr marL="0" marR="5080" lvl="0" indent="0" algn="just" rtl="0">
              <a:spcBef>
                <a:spcPts val="0"/>
              </a:spcBef>
              <a:spcAft>
                <a:spcPts val="0"/>
              </a:spcAft>
              <a:buNone/>
            </a:pPr>
            <a:r>
              <a:rPr lang="ja" sz="650" dirty="0">
                <a:solidFill>
                  <a:srgbClr val="58595B"/>
                </a:solidFill>
                <a:latin typeface="BIZ UDPゴシック" panose="020B0400000000000000" pitchFamily="50" charset="-128"/>
                <a:ea typeface="BIZ UDPゴシック" panose="020B0400000000000000" pitchFamily="50" charset="-128"/>
              </a:rPr>
              <a:t>まずは</a:t>
            </a:r>
            <a:r>
              <a:rPr lang="ja" sz="650" dirty="0">
                <a:solidFill>
                  <a:srgbClr val="58595B"/>
                </a:solidFill>
                <a:latin typeface="BIZ UDPゴシック" panose="020B0400000000000000" pitchFamily="50" charset="-128"/>
                <a:ea typeface="BIZ UDPゴシック" panose="020B0400000000000000" pitchFamily="50" charset="-128"/>
                <a:sym typeface="Arial"/>
              </a:rPr>
              <a:t>お気軽にご相談ください。</a:t>
            </a:r>
            <a:endParaRPr sz="650" dirty="0">
              <a:solidFill>
                <a:srgbClr val="58595B"/>
              </a:solidFill>
              <a:latin typeface="BIZ UDPゴシック" panose="020B0400000000000000" pitchFamily="50" charset="-128"/>
              <a:ea typeface="BIZ UDPゴシック" panose="020B0400000000000000" pitchFamily="50" charset="-128"/>
            </a:endParaRPr>
          </a:p>
        </p:txBody>
      </p:sp>
      <p:sp>
        <p:nvSpPr>
          <p:cNvPr id="214" name="Google Shape;537;p16">
            <a:extLst>
              <a:ext uri="{FF2B5EF4-FFF2-40B4-BE49-F238E27FC236}">
                <a16:creationId xmlns:a16="http://schemas.microsoft.com/office/drawing/2014/main" id="{211FDA5B-855F-4880-AE0A-C74C87D34A40}"/>
              </a:ext>
            </a:extLst>
          </p:cNvPr>
          <p:cNvSpPr txBox="1"/>
          <p:nvPr/>
        </p:nvSpPr>
        <p:spPr>
          <a:xfrm>
            <a:off x="454630" y="7018591"/>
            <a:ext cx="2664000" cy="232200"/>
          </a:xfrm>
          <a:prstGeom prst="rect">
            <a:avLst/>
          </a:prstGeom>
          <a:noFill/>
          <a:ln>
            <a:noFill/>
          </a:ln>
        </p:spPr>
        <p:txBody>
          <a:bodyPr spcFirstLastPara="1" wrap="square" lIns="0" tIns="16500" rIns="0" bIns="0" anchor="t" anchorCtr="0">
            <a:spAutoFit/>
          </a:bodyPr>
          <a:lstStyle/>
          <a:p>
            <a:pPr marL="0" marR="5080" lvl="0" indent="0" algn="just" rtl="0">
              <a:spcBef>
                <a:spcPts val="0"/>
              </a:spcBef>
              <a:spcAft>
                <a:spcPts val="0"/>
              </a:spcAft>
              <a:buNone/>
            </a:pPr>
            <a:r>
              <a:rPr lang="ja" sz="700" dirty="0">
                <a:solidFill>
                  <a:srgbClr val="58595B"/>
                </a:solidFill>
                <a:latin typeface="BIZ UDPゴシック" panose="020B0400000000000000" pitchFamily="50" charset="-128"/>
                <a:ea typeface="BIZ UDPゴシック" panose="020B0400000000000000" pitchFamily="50" charset="-128"/>
                <a:sym typeface="Arial"/>
              </a:rPr>
              <a:t>※詳しくはお住まいの自治体にお問い合わせください。</a:t>
            </a:r>
            <a:endParaRPr dirty="0">
              <a:solidFill>
                <a:srgbClr val="58595B"/>
              </a:solidFill>
              <a:latin typeface="BIZ UDPゴシック" panose="020B0400000000000000" pitchFamily="50" charset="-128"/>
              <a:ea typeface="BIZ UDPゴシック" panose="020B0400000000000000" pitchFamily="50" charset="-128"/>
            </a:endParaRPr>
          </a:p>
          <a:p>
            <a:pPr marL="0" marR="5080" lvl="0" indent="0" algn="just" rtl="0">
              <a:spcBef>
                <a:spcPts val="0"/>
              </a:spcBef>
              <a:spcAft>
                <a:spcPts val="0"/>
              </a:spcAft>
              <a:buNone/>
            </a:pPr>
            <a:r>
              <a:rPr lang="ja" sz="700" dirty="0">
                <a:solidFill>
                  <a:srgbClr val="58595B"/>
                </a:solidFill>
                <a:latin typeface="BIZ UDPゴシック" panose="020B0400000000000000" pitchFamily="50" charset="-128"/>
                <a:ea typeface="BIZ UDPゴシック" panose="020B0400000000000000" pitchFamily="50" charset="-128"/>
                <a:sym typeface="Arial"/>
              </a:rPr>
              <a:t>※障害のある方とその配偶者が世帯の範囲です。</a:t>
            </a:r>
            <a:endParaRPr dirty="0">
              <a:solidFill>
                <a:srgbClr val="58595B"/>
              </a:solidFill>
              <a:latin typeface="BIZ UDPゴシック" panose="020B0400000000000000" pitchFamily="50" charset="-128"/>
              <a:ea typeface="BIZ UDPゴシック" panose="020B0400000000000000" pitchFamily="50" charset="-128"/>
            </a:endParaRPr>
          </a:p>
        </p:txBody>
      </p:sp>
      <p:sp>
        <p:nvSpPr>
          <p:cNvPr id="215" name="Google Shape;466;p16">
            <a:extLst>
              <a:ext uri="{FF2B5EF4-FFF2-40B4-BE49-F238E27FC236}">
                <a16:creationId xmlns:a16="http://schemas.microsoft.com/office/drawing/2014/main" id="{16AF9F0A-1CA7-4146-9AA6-174989FB8762}"/>
              </a:ext>
            </a:extLst>
          </p:cNvPr>
          <p:cNvSpPr/>
          <p:nvPr/>
        </p:nvSpPr>
        <p:spPr>
          <a:xfrm>
            <a:off x="224843" y="3981850"/>
            <a:ext cx="2916554" cy="0"/>
          </a:xfrm>
          <a:custGeom>
            <a:avLst/>
            <a:gdLst/>
            <a:ahLst/>
            <a:cxnLst/>
            <a:rect l="l" t="t" r="r" b="b"/>
            <a:pathLst>
              <a:path w="2916554" h="120000" extrusionOk="0">
                <a:moveTo>
                  <a:pt x="0" y="0"/>
                </a:moveTo>
                <a:lnTo>
                  <a:pt x="2915996" y="0"/>
                </a:lnTo>
              </a:path>
            </a:pathLst>
          </a:custGeom>
          <a:noFill/>
          <a:ln w="9525" cap="flat" cmpd="sng">
            <a:solidFill>
              <a:srgbClr val="0089C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16" name="Google Shape;479;p16">
            <a:extLst>
              <a:ext uri="{FF2B5EF4-FFF2-40B4-BE49-F238E27FC236}">
                <a16:creationId xmlns:a16="http://schemas.microsoft.com/office/drawing/2014/main" id="{6A78EACC-412F-43C1-AD43-64A3E5F596AF}"/>
              </a:ext>
            </a:extLst>
          </p:cNvPr>
          <p:cNvSpPr/>
          <p:nvPr/>
        </p:nvSpPr>
        <p:spPr>
          <a:xfrm>
            <a:off x="1051799" y="4091081"/>
            <a:ext cx="657225" cy="493395"/>
          </a:xfrm>
          <a:custGeom>
            <a:avLst/>
            <a:gdLst/>
            <a:ahLst/>
            <a:cxnLst/>
            <a:rect l="l" t="t" r="r" b="b"/>
            <a:pathLst>
              <a:path w="657225" h="493395" extrusionOk="0">
                <a:moveTo>
                  <a:pt x="656996" y="493191"/>
                </a:moveTo>
                <a:lnTo>
                  <a:pt x="0" y="493191"/>
                </a:lnTo>
                <a:lnTo>
                  <a:pt x="0" y="0"/>
                </a:lnTo>
                <a:lnTo>
                  <a:pt x="656996" y="0"/>
                </a:lnTo>
                <a:lnTo>
                  <a:pt x="656996" y="493191"/>
                </a:lnTo>
                <a:close/>
              </a:path>
            </a:pathLst>
          </a:custGeom>
          <a:noFill/>
          <a:ln w="9525" cap="flat" cmpd="sng">
            <a:solidFill>
              <a:srgbClr val="2BAD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217" name="図 216">
            <a:extLst>
              <a:ext uri="{FF2B5EF4-FFF2-40B4-BE49-F238E27FC236}">
                <a16:creationId xmlns:a16="http://schemas.microsoft.com/office/drawing/2014/main" id="{4C79DF91-26E2-4A8F-998A-1EE56520B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52" y="3200068"/>
            <a:ext cx="255842" cy="255842"/>
          </a:xfrm>
          <a:prstGeom prst="rect">
            <a:avLst/>
          </a:prstGeom>
        </p:spPr>
      </p:pic>
      <p:pic>
        <p:nvPicPr>
          <p:cNvPr id="218" name="図 217">
            <a:extLst>
              <a:ext uri="{FF2B5EF4-FFF2-40B4-BE49-F238E27FC236}">
                <a16:creationId xmlns:a16="http://schemas.microsoft.com/office/drawing/2014/main" id="{1CDC9B9D-18F6-49B8-81B1-CC6219A3A9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262" y="3245131"/>
            <a:ext cx="311082" cy="218419"/>
          </a:xfrm>
          <a:prstGeom prst="rect">
            <a:avLst/>
          </a:prstGeom>
        </p:spPr>
      </p:pic>
      <p:pic>
        <p:nvPicPr>
          <p:cNvPr id="219" name="図 218">
            <a:extLst>
              <a:ext uri="{FF2B5EF4-FFF2-40B4-BE49-F238E27FC236}">
                <a16:creationId xmlns:a16="http://schemas.microsoft.com/office/drawing/2014/main" id="{59FA7550-7BCC-40EB-B027-69A23AB5D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6085" y="3210839"/>
            <a:ext cx="255842" cy="255842"/>
          </a:xfrm>
          <a:prstGeom prst="rect">
            <a:avLst/>
          </a:prstGeom>
        </p:spPr>
      </p:pic>
      <p:pic>
        <p:nvPicPr>
          <p:cNvPr id="220" name="図 219">
            <a:extLst>
              <a:ext uri="{FF2B5EF4-FFF2-40B4-BE49-F238E27FC236}">
                <a16:creationId xmlns:a16="http://schemas.microsoft.com/office/drawing/2014/main" id="{947E2AE5-61EC-4251-919B-35AE9EEEA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6632" y="3216583"/>
            <a:ext cx="282492" cy="266502"/>
          </a:xfrm>
          <a:prstGeom prst="rect">
            <a:avLst/>
          </a:prstGeom>
        </p:spPr>
      </p:pic>
      <p:pic>
        <p:nvPicPr>
          <p:cNvPr id="221" name="図 220">
            <a:extLst>
              <a:ext uri="{FF2B5EF4-FFF2-40B4-BE49-F238E27FC236}">
                <a16:creationId xmlns:a16="http://schemas.microsoft.com/office/drawing/2014/main" id="{038380B3-A335-4DE5-ABA0-4A53D9918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2867" y="3219035"/>
            <a:ext cx="362443" cy="239852"/>
          </a:xfrm>
          <a:prstGeom prst="rect">
            <a:avLst/>
          </a:prstGeom>
        </p:spPr>
      </p:pic>
      <p:sp>
        <p:nvSpPr>
          <p:cNvPr id="93" name="object 31">
            <a:extLst>
              <a:ext uri="{FF2B5EF4-FFF2-40B4-BE49-F238E27FC236}">
                <a16:creationId xmlns:a16="http://schemas.microsoft.com/office/drawing/2014/main" id="{1EA122A1-BDB9-4BF2-BB34-1EE07D04C35F}"/>
              </a:ext>
            </a:extLst>
          </p:cNvPr>
          <p:cNvSpPr txBox="1"/>
          <p:nvPr/>
        </p:nvSpPr>
        <p:spPr>
          <a:xfrm>
            <a:off x="3708000" y="4330818"/>
            <a:ext cx="3276000" cy="509468"/>
          </a:xfrm>
          <a:prstGeom prst="rect">
            <a:avLst/>
          </a:prstGeom>
        </p:spPr>
        <p:txBody>
          <a:bodyPr vert="horz" wrap="square" lIns="0" tIns="12065" rIns="0" bIns="0" rtlCol="0">
            <a:noAutofit/>
          </a:bodyPr>
          <a:lstStyle/>
          <a:p>
            <a:pPr marL="447675" marR="5080" indent="-447675">
              <a:lnSpc>
                <a:spcPct val="110000"/>
              </a:lnSpc>
              <a:tabLst>
                <a:tab pos="309245" algn="l"/>
              </a:tabLst>
            </a:pPr>
            <a:r>
              <a:rPr lang="fr-FR" altLang="ja-JP" sz="1200" b="1" dirty="0">
                <a:solidFill>
                  <a:srgbClr val="231F20"/>
                </a:solidFill>
                <a:latin typeface="BIZ UDPゴシック" panose="020B0400000000000000" pitchFamily="50" charset="-128"/>
                <a:ea typeface="BIZ UDPゴシック" panose="020B0400000000000000" pitchFamily="50" charset="-128"/>
                <a:cs typeface="Malgun Gothic"/>
              </a:rPr>
              <a:t>TEL: </a:t>
            </a:r>
            <a:r>
              <a:rPr lang="fr-FR" altLang="ja-JP" sz="1200" b="1" dirty="0">
                <a:solidFill>
                  <a:srgbClr val="231F20"/>
                </a:solidFill>
                <a:latin typeface="BIZ UDPゴシック" panose="020B0400000000000000" pitchFamily="50" charset="-128"/>
                <a:ea typeface="BIZ UDPゴシック" panose="020B0400000000000000" pitchFamily="50" charset="-128"/>
                <a:cs typeface="Arial"/>
              </a:rPr>
              <a:t>06-6533-0124</a:t>
            </a:r>
            <a:r>
              <a:rPr lang="ja-JP" altLang="en-US" sz="1200" b="1" dirty="0">
                <a:solidFill>
                  <a:srgbClr val="231F20"/>
                </a:solidFill>
                <a:latin typeface="BIZ UDPゴシック" panose="020B0400000000000000" pitchFamily="50" charset="-128"/>
                <a:ea typeface="BIZ UDPゴシック" panose="020B0400000000000000" pitchFamily="50" charset="-128"/>
                <a:cs typeface="Arial"/>
              </a:rPr>
              <a:t>　</a:t>
            </a:r>
            <a:r>
              <a:rPr lang="fr-FR" altLang="ja-JP" sz="800" dirty="0">
                <a:solidFill>
                  <a:srgbClr val="231F20"/>
                </a:solidFill>
                <a:latin typeface="BIZ UDPゴシック" panose="020B0400000000000000" pitchFamily="50" charset="-128"/>
                <a:ea typeface="BIZ UDPゴシック" panose="020B0400000000000000" pitchFamily="50" charset="-128"/>
                <a:cs typeface="Microsoft YaHei UI Light"/>
              </a:rPr>
              <a:t>FAX</a:t>
            </a:r>
            <a:r>
              <a:rPr lang="ja-JP" altLang="en-US" sz="800" dirty="0">
                <a:solidFill>
                  <a:srgbClr val="231F20"/>
                </a:solidFill>
                <a:latin typeface="BIZ UDPゴシック" panose="020B0400000000000000" pitchFamily="50" charset="-128"/>
                <a:ea typeface="BIZ UDPゴシック" panose="020B0400000000000000" pitchFamily="50" charset="-128"/>
                <a:cs typeface="Microsoft YaHei UI Light"/>
              </a:rPr>
              <a:t>：</a:t>
            </a:r>
            <a:r>
              <a:rPr lang="fr-FR" altLang="ja-JP" sz="800" dirty="0">
                <a:solidFill>
                  <a:srgbClr val="231F20"/>
                </a:solidFill>
                <a:latin typeface="BIZ UDPゴシック" panose="020B0400000000000000" pitchFamily="50" charset="-128"/>
                <a:ea typeface="BIZ UDPゴシック" panose="020B0400000000000000" pitchFamily="50" charset="-128"/>
                <a:cs typeface="Microsoft YaHei UI Light"/>
              </a:rPr>
              <a:t> 06-6533-0125</a:t>
            </a:r>
            <a:endParaRPr lang="fr-FR" altLang="ja-JP" sz="1000" dirty="0">
              <a:solidFill>
                <a:srgbClr val="231F20"/>
              </a:solidFill>
              <a:latin typeface="BIZ UDPゴシック" panose="020B0400000000000000" pitchFamily="50" charset="-128"/>
              <a:ea typeface="BIZ UDPゴシック" panose="020B0400000000000000" pitchFamily="50" charset="-128"/>
              <a:cs typeface="Microsoft YaHei UI Light"/>
            </a:endParaRPr>
          </a:p>
          <a:p>
            <a:pPr marL="447675" marR="5080" indent="-447675">
              <a:lnSpc>
                <a:spcPct val="110000"/>
              </a:lnSpc>
              <a:tabLst>
                <a:tab pos="309245" algn="l"/>
              </a:tabLst>
            </a:pPr>
            <a:r>
              <a:rPr lang="fr-FR" altLang="ja-JP" sz="1000" dirty="0">
                <a:solidFill>
                  <a:srgbClr val="231F20"/>
                </a:solidFill>
                <a:latin typeface="BIZ UDPゴシック" panose="020B0400000000000000" pitchFamily="50" charset="-128"/>
                <a:ea typeface="BIZ UDPゴシック" panose="020B0400000000000000" pitchFamily="50" charset="-128"/>
                <a:cs typeface="Microsoft YaHei UI Light"/>
              </a:rPr>
              <a:t>Mail</a:t>
            </a:r>
            <a:r>
              <a:rPr lang="ja-JP" altLang="en-US" sz="1000" dirty="0">
                <a:solidFill>
                  <a:srgbClr val="231F20"/>
                </a:solidFill>
                <a:latin typeface="BIZ UDPゴシック" panose="020B0400000000000000" pitchFamily="50" charset="-128"/>
                <a:ea typeface="BIZ UDPゴシック" panose="020B0400000000000000" pitchFamily="50" charset="-128"/>
                <a:cs typeface="Microsoft YaHei UI Light"/>
              </a:rPr>
              <a:t>：</a:t>
            </a:r>
            <a:r>
              <a:rPr lang="en-US" altLang="ja-JP" sz="1000" dirty="0">
                <a:solidFill>
                  <a:srgbClr val="231F20"/>
                </a:solidFill>
                <a:latin typeface="BIZ UDPゴシック" panose="020B0400000000000000" pitchFamily="50" charset="-128"/>
                <a:ea typeface="BIZ UDPゴシック" panose="020B0400000000000000" pitchFamily="50" charset="-128"/>
                <a:cs typeface="Microsoft YaHei UI Light"/>
              </a:rPr>
              <a:t>	</a:t>
            </a:r>
            <a:r>
              <a:rPr lang="fr-FR" altLang="ja-JP" sz="1000" dirty="0">
                <a:solidFill>
                  <a:srgbClr val="231F20"/>
                </a:solidFill>
                <a:latin typeface="BIZ UDPゴシック" panose="020B0400000000000000" pitchFamily="50" charset="-128"/>
                <a:ea typeface="BIZ UDPゴシック" panose="020B0400000000000000" pitchFamily="50" charset="-128"/>
                <a:cs typeface="Microsoft YaHei UI Light"/>
              </a:rPr>
              <a:t>aj.yotsubashi@kurazemi.co.jp</a:t>
            </a:r>
          </a:p>
        </p:txBody>
      </p:sp>
      <p:sp>
        <p:nvSpPr>
          <p:cNvPr id="127" name="Google Shape;683;p17">
            <a:extLst>
              <a:ext uri="{FF2B5EF4-FFF2-40B4-BE49-F238E27FC236}">
                <a16:creationId xmlns:a16="http://schemas.microsoft.com/office/drawing/2014/main" id="{D9E1283E-5F46-4207-A863-88DAA7A163B3}"/>
              </a:ext>
            </a:extLst>
          </p:cNvPr>
          <p:cNvSpPr txBox="1"/>
          <p:nvPr/>
        </p:nvSpPr>
        <p:spPr>
          <a:xfrm>
            <a:off x="7668000" y="3212305"/>
            <a:ext cx="858090" cy="1511075"/>
          </a:xfrm>
          <a:prstGeom prst="rect">
            <a:avLst/>
          </a:prstGeom>
          <a:noFill/>
          <a:ln>
            <a:noFill/>
          </a:ln>
        </p:spPr>
        <p:txBody>
          <a:bodyPr spcFirstLastPara="1" vert="wordArtVertRtl" wrap="square" lIns="91425" tIns="91425" rIns="91425" bIns="91425" anchor="t" anchorCtr="0">
            <a:spAutoFit/>
          </a:bodyPr>
          <a:lstStyle/>
          <a:p>
            <a:pPr marL="0" marR="5080" lvl="0" indent="0" rtl="0">
              <a:lnSpc>
                <a:spcPct val="125000"/>
              </a:lnSpc>
              <a:spcBef>
                <a:spcPts val="0"/>
              </a:spcBef>
              <a:spcAft>
                <a:spcPts val="0"/>
              </a:spcAft>
              <a:buNone/>
            </a:pPr>
            <a:r>
              <a:rPr lang="ja" sz="1200" b="1" dirty="0">
                <a:latin typeface="HG教科書体" panose="02020609000000000000" pitchFamily="17" charset="-128"/>
                <a:ea typeface="HG教科書体" panose="02020609000000000000" pitchFamily="17" charset="-128"/>
                <a:cs typeface="Klee One"/>
                <a:sym typeface="Klee One"/>
              </a:rPr>
              <a:t>次の一歩</a:t>
            </a:r>
            <a:r>
              <a:rPr lang="ja-JP" altLang="en-US" sz="1200" b="1" dirty="0">
                <a:latin typeface="HG教科書体" panose="02020609000000000000" pitchFamily="17" charset="-128"/>
                <a:ea typeface="HG教科書体" panose="02020609000000000000" pitchFamily="17" charset="-128"/>
                <a:cs typeface="Klee One"/>
                <a:sym typeface="Klee One"/>
              </a:rPr>
              <a:t>は</a:t>
            </a:r>
            <a:endParaRPr sz="1200" b="1" dirty="0">
              <a:latin typeface="HG教科書体" panose="02020609000000000000" pitchFamily="17" charset="-128"/>
              <a:ea typeface="HG教科書体" panose="02020609000000000000" pitchFamily="17" charset="-128"/>
              <a:cs typeface="Klee One"/>
              <a:sym typeface="Klee One"/>
            </a:endParaRPr>
          </a:p>
          <a:p>
            <a:pPr marL="0" marR="5080" lvl="0" indent="0" rtl="0">
              <a:lnSpc>
                <a:spcPct val="125000"/>
              </a:lnSpc>
              <a:spcBef>
                <a:spcPts val="0"/>
              </a:spcBef>
              <a:spcAft>
                <a:spcPts val="0"/>
              </a:spcAft>
              <a:buNone/>
            </a:pPr>
            <a:r>
              <a:rPr lang="ja" sz="1200" b="1" dirty="0">
                <a:latin typeface="HG教科書体" panose="02020609000000000000" pitchFamily="17" charset="-128"/>
                <a:ea typeface="HG教科書体" panose="02020609000000000000" pitchFamily="17" charset="-128"/>
                <a:cs typeface="Klee One"/>
                <a:sym typeface="Klee One"/>
              </a:rPr>
              <a:t>私たちと</a:t>
            </a:r>
            <a:endParaRPr lang="en-US" altLang="ja" sz="1200" b="1" dirty="0">
              <a:latin typeface="HG教科書体" panose="02020609000000000000" pitchFamily="17" charset="-128"/>
              <a:ea typeface="HG教科書体" panose="02020609000000000000" pitchFamily="17" charset="-128"/>
              <a:cs typeface="Klee One"/>
              <a:sym typeface="Klee One"/>
            </a:endParaRPr>
          </a:p>
          <a:p>
            <a:pPr marL="0" marR="5080" lvl="0" indent="0" rtl="0">
              <a:lnSpc>
                <a:spcPct val="125000"/>
              </a:lnSpc>
              <a:spcBef>
                <a:spcPts val="0"/>
              </a:spcBef>
              <a:spcAft>
                <a:spcPts val="0"/>
              </a:spcAft>
              <a:buNone/>
            </a:pPr>
            <a:r>
              <a:rPr lang="ja-JP" altLang="en-US" sz="1200" b="1" dirty="0">
                <a:latin typeface="HG教科書体" panose="02020609000000000000" pitchFamily="17" charset="-128"/>
                <a:ea typeface="HG教科書体" panose="02020609000000000000" pitchFamily="17" charset="-128"/>
                <a:cs typeface="Klee One"/>
                <a:sym typeface="Klee One"/>
              </a:rPr>
              <a:t>ともに</a:t>
            </a:r>
            <a:endParaRPr lang="en-US" altLang="ja" sz="1600" b="1" dirty="0">
              <a:latin typeface="HG教科書体" panose="02020609000000000000" pitchFamily="17" charset="-128"/>
              <a:ea typeface="HG教科書体" panose="02020609000000000000" pitchFamily="17" charset="-128"/>
              <a:cs typeface="Klee One"/>
              <a:sym typeface="Klee One"/>
            </a:endParaRPr>
          </a:p>
        </p:txBody>
      </p:sp>
      <p:pic>
        <p:nvPicPr>
          <p:cNvPr id="126" name="図 125">
            <a:extLst>
              <a:ext uri="{FF2B5EF4-FFF2-40B4-BE49-F238E27FC236}">
                <a16:creationId xmlns:a16="http://schemas.microsoft.com/office/drawing/2014/main" id="{085C9425-B3AC-4315-B09A-030C56D150F7}"/>
              </a:ext>
            </a:extLst>
          </p:cNvPr>
          <p:cNvPicPr>
            <a:picLocks noChangeAspect="1"/>
          </p:cNvPicPr>
          <p:nvPr/>
        </p:nvPicPr>
        <p:blipFill rotWithShape="1">
          <a:blip r:embed="rId13">
            <a:extLst>
              <a:ext uri="{28A0092B-C50C-407E-A947-70E740481C1C}">
                <a14:useLocalDpi xmlns:a14="http://schemas.microsoft.com/office/drawing/2010/main" val="0"/>
              </a:ext>
            </a:extLst>
          </a:blip>
          <a:srcRect l="51602" t="4786" r="36301" b="9031"/>
          <a:stretch/>
        </p:blipFill>
        <p:spPr>
          <a:xfrm>
            <a:off x="9216000" y="1297245"/>
            <a:ext cx="646826" cy="2592000"/>
          </a:xfrm>
          <a:prstGeom prst="rect">
            <a:avLst/>
          </a:prstGeom>
        </p:spPr>
      </p:pic>
      <p:sp>
        <p:nvSpPr>
          <p:cNvPr id="132" name="Google Shape;818;p20">
            <a:extLst>
              <a:ext uri="{FF2B5EF4-FFF2-40B4-BE49-F238E27FC236}">
                <a16:creationId xmlns:a16="http://schemas.microsoft.com/office/drawing/2014/main" id="{174CA20D-1C7A-4079-9127-207931588E07}"/>
              </a:ext>
            </a:extLst>
          </p:cNvPr>
          <p:cNvSpPr/>
          <p:nvPr/>
        </p:nvSpPr>
        <p:spPr>
          <a:xfrm>
            <a:off x="5256000" y="648000"/>
            <a:ext cx="1681563" cy="1080000"/>
          </a:xfrm>
          <a:prstGeom prst="rect">
            <a:avLst/>
          </a:prstGeom>
          <a:solidFill>
            <a:srgbClr val="C8EAF5"/>
          </a:solidFill>
          <a:ln w="28575" cap="flat" cmpd="sng">
            <a:noFill/>
            <a:prstDash val="solid"/>
            <a:round/>
            <a:headEnd type="none" w="sm" len="sm"/>
            <a:tailEnd type="none" w="sm" len="sm"/>
          </a:ln>
        </p:spPr>
        <p:txBody>
          <a:bodyPr spcFirstLastPara="1" wrap="square" lIns="72000" tIns="36000" rIns="36000" bIns="36000" anchor="ctr" anchorCtr="0">
            <a:noAutofit/>
          </a:bodyPr>
          <a:lstStyle/>
          <a:p>
            <a:pPr lvl="0">
              <a:lnSpc>
                <a:spcPts val="1100"/>
              </a:lnSpc>
            </a:pPr>
            <a:r>
              <a:rPr lang="ja-JP" altLang="en-US" sz="800" dirty="0">
                <a:latin typeface="BIZ UDPゴシック" panose="020B0400000000000000" pitchFamily="50" charset="-128"/>
                <a:ea typeface="BIZ UDPゴシック" panose="020B0400000000000000" pitchFamily="50" charset="-128"/>
              </a:rPr>
              <a:t>それはアクセスジョブを運営する</a:t>
            </a:r>
            <a:br>
              <a:rPr lang="en-US" altLang="ja-JP" sz="800" dirty="0">
                <a:latin typeface="BIZ UDPゴシック" panose="020B0400000000000000" pitchFamily="50" charset="-128"/>
                <a:ea typeface="BIZ UDPゴシック" panose="020B0400000000000000" pitchFamily="50" charset="-128"/>
              </a:rPr>
            </a:br>
            <a:r>
              <a:rPr lang="ja-JP" altLang="en-US" sz="800" dirty="0">
                <a:latin typeface="BIZ UDPゴシック" panose="020B0400000000000000" pitchFamily="50" charset="-128"/>
                <a:ea typeface="BIZ UDPゴシック" panose="020B0400000000000000" pitchFamily="50" charset="-128"/>
              </a:rPr>
              <a:t>クラ・ゼミの企業理念。</a:t>
            </a:r>
            <a:endParaRPr lang="en-US" altLang="ja-JP" sz="800" dirty="0">
              <a:latin typeface="BIZ UDPゴシック" panose="020B0400000000000000" pitchFamily="50" charset="-128"/>
              <a:ea typeface="BIZ UDPゴシック" panose="020B0400000000000000" pitchFamily="50" charset="-128"/>
            </a:endParaRPr>
          </a:p>
          <a:p>
            <a:pPr lvl="0">
              <a:lnSpc>
                <a:spcPts val="1100"/>
              </a:lnSpc>
            </a:pPr>
            <a:r>
              <a:rPr lang="ja-JP" altLang="en-US" sz="800" dirty="0">
                <a:latin typeface="BIZ UDPゴシック" panose="020B0400000000000000" pitchFamily="50" charset="-128"/>
                <a:ea typeface="BIZ UDPゴシック" panose="020B0400000000000000" pitchFamily="50" charset="-128"/>
              </a:rPr>
              <a:t>一人ひとりが尊重され活躍できる社会の実現を目指します。</a:t>
            </a:r>
            <a:endParaRPr lang="en-US" altLang="ja-JP" sz="800" dirty="0">
              <a:latin typeface="BIZ UDPゴシック" panose="020B0400000000000000" pitchFamily="50" charset="-128"/>
              <a:ea typeface="BIZ UDPゴシック" panose="020B0400000000000000" pitchFamily="50" charset="-128"/>
            </a:endParaRPr>
          </a:p>
          <a:p>
            <a:pPr lvl="0">
              <a:lnSpc>
                <a:spcPts val="1100"/>
              </a:lnSpc>
            </a:pPr>
            <a:r>
              <a:rPr lang="ja-JP" altLang="en-US" sz="800" dirty="0">
                <a:latin typeface="BIZ UDPゴシック" panose="020B0400000000000000" pitchFamily="50" charset="-128"/>
                <a:ea typeface="BIZ UDPゴシック" panose="020B0400000000000000" pitchFamily="50" charset="-128"/>
              </a:rPr>
              <a:t>インタラクティブな就労支援を通じ社会に送りだした方々は、日々増え続けています。</a:t>
            </a:r>
            <a:endParaRPr lang="en-US" altLang="ja-JP" sz="800" dirty="0">
              <a:latin typeface="BIZ UDPゴシック" panose="020B0400000000000000" pitchFamily="50" charset="-128"/>
              <a:ea typeface="BIZ UDPゴシック" panose="020B0400000000000000" pitchFamily="50" charset="-128"/>
            </a:endParaRPr>
          </a:p>
        </p:txBody>
      </p:sp>
      <p:pic>
        <p:nvPicPr>
          <p:cNvPr id="133" name="図 132">
            <a:extLst>
              <a:ext uri="{FF2B5EF4-FFF2-40B4-BE49-F238E27FC236}">
                <a16:creationId xmlns:a16="http://schemas.microsoft.com/office/drawing/2014/main" id="{CBFAE182-A825-4169-AD86-B172CBD9CE21}"/>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9790" t="2596" r="25519" b="11149"/>
          <a:stretch/>
        </p:blipFill>
        <p:spPr>
          <a:xfrm>
            <a:off x="3708416" y="648000"/>
            <a:ext cx="1440000" cy="1080000"/>
          </a:xfrm>
          <a:prstGeom prst="rect">
            <a:avLst/>
          </a:prstGeom>
        </p:spPr>
      </p:pic>
      <p:pic>
        <p:nvPicPr>
          <p:cNvPr id="106" name="図 105"/>
          <p:cNvPicPr>
            <a:picLocks noChangeAspect="1"/>
          </p:cNvPicPr>
          <p:nvPr/>
        </p:nvPicPr>
        <p:blipFill>
          <a:blip r:embed="rId15"/>
          <a:stretch>
            <a:fillRect/>
          </a:stretch>
        </p:blipFill>
        <p:spPr>
          <a:xfrm>
            <a:off x="4009788" y="4741002"/>
            <a:ext cx="2492423" cy="1322122"/>
          </a:xfrm>
          <a:prstGeom prst="rect">
            <a:avLst/>
          </a:prstGeom>
        </p:spPr>
      </p:pic>
      <p:pic>
        <p:nvPicPr>
          <p:cNvPr id="2" name="図 1"/>
          <p:cNvPicPr>
            <a:picLocks noChangeAspect="1"/>
          </p:cNvPicPr>
          <p:nvPr/>
        </p:nvPicPr>
        <p:blipFill>
          <a:blip r:embed="rId16"/>
          <a:stretch>
            <a:fillRect/>
          </a:stretch>
        </p:blipFill>
        <p:spPr>
          <a:xfrm>
            <a:off x="3921041" y="6768000"/>
            <a:ext cx="612000" cy="612000"/>
          </a:xfrm>
          <a:prstGeom prst="rect">
            <a:avLst/>
          </a:prstGeom>
        </p:spPr>
      </p:pic>
      <p:pic>
        <p:nvPicPr>
          <p:cNvPr id="5" name="図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31127" y="3502554"/>
            <a:ext cx="3176291" cy="749873"/>
          </a:xfrm>
          <a:prstGeom prst="rect">
            <a:avLst/>
          </a:prstGeom>
        </p:spPr>
      </p:pic>
      <p:pic>
        <p:nvPicPr>
          <p:cNvPr id="92" name="図 9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03668" y="237052"/>
            <a:ext cx="3176291" cy="749873"/>
          </a:xfrm>
          <a:prstGeom prst="rect">
            <a:avLst/>
          </a:prstGeom>
        </p:spPr>
      </p:pic>
      <p:sp>
        <p:nvSpPr>
          <p:cNvPr id="90" name="Google Shape;671;p17"/>
          <p:cNvSpPr txBox="1"/>
          <p:nvPr/>
        </p:nvSpPr>
        <p:spPr>
          <a:xfrm>
            <a:off x="6184720" y="6639153"/>
            <a:ext cx="540300" cy="125100"/>
          </a:xfrm>
          <a:prstGeom prst="rect">
            <a:avLst/>
          </a:prstGeom>
          <a:noFill/>
          <a:ln>
            <a:noFill/>
          </a:ln>
        </p:spPr>
        <p:txBody>
          <a:bodyPr spcFirstLastPara="1" wrap="square" lIns="0" tIns="9525" rIns="0" bIns="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650"/>
              <a:buFont typeface="Arial"/>
              <a:buNone/>
            </a:pPr>
            <a:r>
              <a:rPr lang="ja-JP" altLang="en-US" sz="650" b="1" i="0" u="none" strike="noStrike" cap="none" dirty="0">
                <a:solidFill>
                  <a:srgbClr val="44546A"/>
                </a:solidFill>
                <a:latin typeface="Arial"/>
                <a:ea typeface="Arial"/>
                <a:cs typeface="Arial"/>
                <a:sym typeface="Arial"/>
              </a:rPr>
              <a:t>動画</a:t>
            </a:r>
            <a:endParaRPr sz="650" b="0" i="0" u="none" strike="noStrike" cap="none" dirty="0">
              <a:solidFill>
                <a:srgbClr val="44546A"/>
              </a:solidFill>
              <a:latin typeface="Arial"/>
              <a:ea typeface="Arial"/>
              <a:cs typeface="Arial"/>
              <a:sym typeface="Arial"/>
            </a:endParaRPr>
          </a:p>
        </p:txBody>
      </p:sp>
      <p:pic>
        <p:nvPicPr>
          <p:cNvPr id="130" name="図 129">
            <a:extLst>
              <a:ext uri="{FF2B5EF4-FFF2-40B4-BE49-F238E27FC236}">
                <a16:creationId xmlns:a16="http://schemas.microsoft.com/office/drawing/2014/main" id="{592D011D-569F-4B95-961B-59FBC72BC244}"/>
              </a:ext>
            </a:extLst>
          </p:cNvPr>
          <p:cNvPicPr>
            <a:picLocks noChangeAspect="1"/>
          </p:cNvPicPr>
          <p:nvPr/>
        </p:nvPicPr>
        <p:blipFill>
          <a:blip r:embed="rId18"/>
          <a:stretch>
            <a:fillRect/>
          </a:stretch>
        </p:blipFill>
        <p:spPr>
          <a:xfrm>
            <a:off x="6148870" y="6784653"/>
            <a:ext cx="612000" cy="612000"/>
          </a:xfrm>
          <a:prstGeom prst="rect">
            <a:avLst/>
          </a:prstGeom>
        </p:spPr>
      </p:pic>
      <p:pic>
        <p:nvPicPr>
          <p:cNvPr id="131" name="Google Shape;662;p17"/>
          <p:cNvPicPr preferRelativeResize="0"/>
          <p:nvPr/>
        </p:nvPicPr>
        <p:blipFill rotWithShape="1">
          <a:blip r:embed="rId19">
            <a:alphaModFix/>
          </a:blip>
          <a:srcRect/>
          <a:stretch/>
        </p:blipFill>
        <p:spPr>
          <a:xfrm>
            <a:off x="7236403" y="6785895"/>
            <a:ext cx="612000" cy="612000"/>
          </a:xfrm>
          <a:prstGeom prst="rect">
            <a:avLst/>
          </a:prstGeom>
          <a:noFill/>
          <a:ln>
            <a:noFill/>
          </a:ln>
        </p:spPr>
      </p:pic>
    </p:spTree>
    <p:extLst>
      <p:ext uri="{BB962C8B-B14F-4D97-AF65-F5344CB8AC3E}">
        <p14:creationId xmlns:p14="http://schemas.microsoft.com/office/powerpoint/2010/main" val="88905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65" name="楕円 64">
            <a:extLst>
              <a:ext uri="{FF2B5EF4-FFF2-40B4-BE49-F238E27FC236}">
                <a16:creationId xmlns:a16="http://schemas.microsoft.com/office/drawing/2014/main" id="{54035F4F-AF7B-4988-9F14-D2E7404600EE}"/>
              </a:ext>
            </a:extLst>
          </p:cNvPr>
          <p:cNvSpPr/>
          <p:nvPr/>
        </p:nvSpPr>
        <p:spPr>
          <a:xfrm rot="20879940">
            <a:off x="582868" y="297689"/>
            <a:ext cx="2386044" cy="544526"/>
          </a:xfrm>
          <a:prstGeom prst="ellipse">
            <a:avLst/>
          </a:prstGeom>
          <a:noFill/>
          <a:ln w="63500">
            <a:solidFill>
              <a:schemeClr val="accent5">
                <a:lumMod val="40000"/>
                <a:lumOff val="6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29" name="Google Shape;829;p20"/>
          <p:cNvPicPr preferRelativeResize="0"/>
          <p:nvPr/>
        </p:nvPicPr>
        <p:blipFill>
          <a:blip r:embed="rId3">
            <a:extLst>
              <a:ext uri="{28A0092B-C50C-407E-A947-70E740481C1C}">
                <a14:useLocalDpi xmlns:a14="http://schemas.microsoft.com/office/drawing/2010/main" val="0"/>
              </a:ext>
            </a:extLst>
          </a:blip>
          <a:stretch>
            <a:fillRect/>
          </a:stretch>
        </p:blipFill>
        <p:spPr>
          <a:xfrm>
            <a:off x="3835401" y="193747"/>
            <a:ext cx="2607216" cy="837600"/>
          </a:xfrm>
          <a:prstGeom prst="rect">
            <a:avLst/>
          </a:prstGeom>
          <a:noFill/>
          <a:ln>
            <a:noFill/>
          </a:ln>
        </p:spPr>
      </p:pic>
      <p:sp>
        <p:nvSpPr>
          <p:cNvPr id="81" name="フリーフォーム: 図形 80">
            <a:extLst>
              <a:ext uri="{FF2B5EF4-FFF2-40B4-BE49-F238E27FC236}">
                <a16:creationId xmlns:a16="http://schemas.microsoft.com/office/drawing/2014/main" id="{18D7EBA4-FCFA-4F62-BB63-B6634147E501}"/>
              </a:ext>
            </a:extLst>
          </p:cNvPr>
          <p:cNvSpPr/>
          <p:nvPr/>
        </p:nvSpPr>
        <p:spPr>
          <a:xfrm>
            <a:off x="4270821" y="1049976"/>
            <a:ext cx="5536466" cy="353727"/>
          </a:xfrm>
          <a:custGeom>
            <a:avLst/>
            <a:gdLst>
              <a:gd name="connsiteX0" fmla="*/ 1227767 w 5536466"/>
              <a:gd name="connsiteY0" fmla="*/ 0 h 353727"/>
              <a:gd name="connsiteX1" fmla="*/ 5536466 w 5536466"/>
              <a:gd name="connsiteY1" fmla="*/ 0 h 353727"/>
              <a:gd name="connsiteX2" fmla="*/ 5360063 w 5536466"/>
              <a:gd name="connsiteY2" fmla="*/ 176403 h 353727"/>
              <a:gd name="connsiteX3" fmla="*/ 5536466 w 5536466"/>
              <a:gd name="connsiteY3" fmla="*/ 352805 h 353727"/>
              <a:gd name="connsiteX4" fmla="*/ 4309621 w 5536466"/>
              <a:gd name="connsiteY4" fmla="*/ 352805 h 353727"/>
              <a:gd name="connsiteX5" fmla="*/ 4308699 w 5536466"/>
              <a:gd name="connsiteY5" fmla="*/ 353727 h 353727"/>
              <a:gd name="connsiteX6" fmla="*/ 0 w 5536466"/>
              <a:gd name="connsiteY6" fmla="*/ 353727 h 353727"/>
              <a:gd name="connsiteX7" fmla="*/ 176403 w 5536466"/>
              <a:gd name="connsiteY7" fmla="*/ 177325 h 353727"/>
              <a:gd name="connsiteX8" fmla="*/ 0 w 5536466"/>
              <a:gd name="connsiteY8" fmla="*/ 922 h 353727"/>
              <a:gd name="connsiteX9" fmla="*/ 1226845 w 5536466"/>
              <a:gd name="connsiteY9" fmla="*/ 922 h 35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6466" h="353727">
                <a:moveTo>
                  <a:pt x="1227767" y="0"/>
                </a:moveTo>
                <a:lnTo>
                  <a:pt x="5536466" y="0"/>
                </a:lnTo>
                <a:lnTo>
                  <a:pt x="5360063" y="176403"/>
                </a:lnTo>
                <a:lnTo>
                  <a:pt x="5536466" y="352805"/>
                </a:lnTo>
                <a:lnTo>
                  <a:pt x="4309621" y="352805"/>
                </a:lnTo>
                <a:lnTo>
                  <a:pt x="4308699" y="353727"/>
                </a:lnTo>
                <a:lnTo>
                  <a:pt x="0" y="353727"/>
                </a:lnTo>
                <a:lnTo>
                  <a:pt x="176403" y="177325"/>
                </a:lnTo>
                <a:lnTo>
                  <a:pt x="0" y="922"/>
                </a:lnTo>
                <a:lnTo>
                  <a:pt x="1226845" y="922"/>
                </a:lnTo>
                <a:close/>
              </a:path>
            </a:pathLst>
          </a:custGeom>
          <a:gradFill>
            <a:gsLst>
              <a:gs pos="100000">
                <a:schemeClr val="accent4">
                  <a:lumMod val="75000"/>
                </a:schemeClr>
              </a:gs>
              <a:gs pos="77000">
                <a:schemeClr val="accent4">
                  <a:lumMod val="40000"/>
                  <a:lumOff val="60000"/>
                </a:schemeClr>
              </a:gs>
              <a:gs pos="25000">
                <a:schemeClr val="accent4">
                  <a:lumMod val="20000"/>
                  <a:lumOff val="8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Google Shape;819;p20">
            <a:extLst>
              <a:ext uri="{FF2B5EF4-FFF2-40B4-BE49-F238E27FC236}">
                <a16:creationId xmlns:a16="http://schemas.microsoft.com/office/drawing/2014/main" id="{2A7F29C6-FB51-4EB6-B47A-3B9F5D9DB5EE}"/>
              </a:ext>
            </a:extLst>
          </p:cNvPr>
          <p:cNvSpPr/>
          <p:nvPr/>
        </p:nvSpPr>
        <p:spPr>
          <a:xfrm>
            <a:off x="7128000" y="1584000"/>
            <a:ext cx="3420000" cy="2340000"/>
          </a:xfrm>
          <a:prstGeom prst="rect">
            <a:avLst/>
          </a:prstGeom>
          <a:solidFill>
            <a:srgbClr val="C8EAF5"/>
          </a:solidFill>
          <a:ln w="635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dirty="0">
              <a:solidFill>
                <a:schemeClr val="dk2"/>
              </a:solidFill>
              <a:latin typeface="BIZ UDPゴシック" panose="020B0400000000000000" pitchFamily="50" charset="-128"/>
              <a:ea typeface="BIZ UDPゴシック" panose="020B0400000000000000" pitchFamily="50" charset="-128"/>
            </a:endParaRPr>
          </a:p>
        </p:txBody>
      </p:sp>
      <p:sp>
        <p:nvSpPr>
          <p:cNvPr id="78" name="Google Shape;819;p20">
            <a:extLst>
              <a:ext uri="{FF2B5EF4-FFF2-40B4-BE49-F238E27FC236}">
                <a16:creationId xmlns:a16="http://schemas.microsoft.com/office/drawing/2014/main" id="{88F0E5FD-885C-48B3-87F7-7141796E5B31}"/>
              </a:ext>
            </a:extLst>
          </p:cNvPr>
          <p:cNvSpPr/>
          <p:nvPr/>
        </p:nvSpPr>
        <p:spPr>
          <a:xfrm>
            <a:off x="3708000" y="1584000"/>
            <a:ext cx="3420000" cy="2340000"/>
          </a:xfrm>
          <a:prstGeom prst="rect">
            <a:avLst/>
          </a:prstGeom>
          <a:solidFill>
            <a:srgbClr val="C8EAF5"/>
          </a:solidFill>
          <a:ln w="635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dirty="0">
              <a:solidFill>
                <a:schemeClr val="dk2"/>
              </a:solidFill>
              <a:latin typeface="BIZ UDPゴシック" panose="020B0400000000000000" pitchFamily="50" charset="-128"/>
              <a:ea typeface="BIZ UDPゴシック" panose="020B0400000000000000" pitchFamily="50" charset="-128"/>
            </a:endParaRPr>
          </a:p>
        </p:txBody>
      </p:sp>
      <p:sp>
        <p:nvSpPr>
          <p:cNvPr id="61" name="Google Shape;819;p20">
            <a:extLst>
              <a:ext uri="{FF2B5EF4-FFF2-40B4-BE49-F238E27FC236}">
                <a16:creationId xmlns:a16="http://schemas.microsoft.com/office/drawing/2014/main" id="{A349E9F2-DA7D-495A-B195-1D4507B550F3}"/>
              </a:ext>
            </a:extLst>
          </p:cNvPr>
          <p:cNvSpPr/>
          <p:nvPr/>
        </p:nvSpPr>
        <p:spPr>
          <a:xfrm>
            <a:off x="3708000" y="3924000"/>
            <a:ext cx="3420000" cy="2340000"/>
          </a:xfrm>
          <a:prstGeom prst="rect">
            <a:avLst/>
          </a:prstGeom>
          <a:solidFill>
            <a:srgbClr val="C8EAF5"/>
          </a:solidFill>
          <a:ln w="635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dirty="0">
              <a:solidFill>
                <a:schemeClr val="dk2"/>
              </a:solidFill>
              <a:latin typeface="BIZ UDPゴシック" panose="020B0400000000000000" pitchFamily="50" charset="-128"/>
              <a:ea typeface="BIZ UDPゴシック" panose="020B0400000000000000" pitchFamily="50" charset="-128"/>
            </a:endParaRPr>
          </a:p>
        </p:txBody>
      </p:sp>
      <p:sp>
        <p:nvSpPr>
          <p:cNvPr id="64" name="Google Shape;819;p20">
            <a:extLst>
              <a:ext uri="{FF2B5EF4-FFF2-40B4-BE49-F238E27FC236}">
                <a16:creationId xmlns:a16="http://schemas.microsoft.com/office/drawing/2014/main" id="{3AE4A40B-03DF-411F-8D57-F7016ED1EC63}"/>
              </a:ext>
            </a:extLst>
          </p:cNvPr>
          <p:cNvSpPr/>
          <p:nvPr/>
        </p:nvSpPr>
        <p:spPr>
          <a:xfrm>
            <a:off x="7121227" y="3924000"/>
            <a:ext cx="3420000" cy="2340000"/>
          </a:xfrm>
          <a:prstGeom prst="rect">
            <a:avLst/>
          </a:prstGeom>
          <a:solidFill>
            <a:srgbClr val="C8EAF5"/>
          </a:solidFill>
          <a:ln w="635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dirty="0">
              <a:solidFill>
                <a:schemeClr val="dk2"/>
              </a:solidFill>
              <a:latin typeface="BIZ UDPゴシック" panose="020B0400000000000000" pitchFamily="50" charset="-128"/>
              <a:ea typeface="BIZ UDPゴシック" panose="020B0400000000000000" pitchFamily="50" charset="-128"/>
            </a:endParaRPr>
          </a:p>
        </p:txBody>
      </p:sp>
      <p:sp>
        <p:nvSpPr>
          <p:cNvPr id="813" name="Google Shape;813;p20"/>
          <p:cNvSpPr/>
          <p:nvPr/>
        </p:nvSpPr>
        <p:spPr>
          <a:xfrm>
            <a:off x="144000" y="1032242"/>
            <a:ext cx="3276000" cy="360000"/>
          </a:xfrm>
          <a:prstGeom prst="rect">
            <a:avLst/>
          </a:prstGeom>
          <a:solidFill>
            <a:srgbClr val="27A3D5"/>
          </a:solidFill>
          <a:ln>
            <a:noFill/>
          </a:ln>
        </p:spPr>
        <p:txBody>
          <a:bodyPr spcFirstLastPara="1" wrap="square" lIns="91425" tIns="91425" rIns="91425" bIns="91425" anchor="ctr" anchorCtr="0">
            <a:noAutofit/>
          </a:bodyPr>
          <a:lstStyle/>
          <a:p>
            <a:pPr algn="ctr">
              <a:buSzPts val="800"/>
            </a:pPr>
            <a:r>
              <a:rPr kumimoji="1" lang="ja-JP" altLang="en-US" sz="1400" b="1" dirty="0">
                <a:solidFill>
                  <a:schemeClr val="bg1"/>
                </a:solidFill>
                <a:latin typeface="BIZ UDPゴシック" panose="020B0400000000000000" pitchFamily="50" charset="-128"/>
                <a:ea typeface="BIZ UDPゴシック" panose="020B0400000000000000" pitchFamily="50" charset="-128"/>
              </a:rPr>
              <a:t>就職に効く！アクセスジョブの「面談」</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818" name="Google Shape;818;p20"/>
          <p:cNvSpPr/>
          <p:nvPr/>
        </p:nvSpPr>
        <p:spPr>
          <a:xfrm>
            <a:off x="3708000" y="5364000"/>
            <a:ext cx="3420000" cy="900000"/>
          </a:xfrm>
          <a:prstGeom prst="rect">
            <a:avLst/>
          </a:prstGeom>
          <a:noFill/>
          <a:ln w="28575" cap="flat" cmpd="sng">
            <a:noFill/>
            <a:prstDash val="solid"/>
            <a:round/>
            <a:headEnd type="none" w="sm" len="sm"/>
            <a:tailEnd type="none" w="sm" len="sm"/>
          </a:ln>
        </p:spPr>
        <p:txBody>
          <a:bodyPr spcFirstLastPara="1" wrap="square" lIns="91425" tIns="91425" rIns="91425" bIns="91425" anchor="b" anchorCtr="0">
            <a:noAutofit/>
          </a:bodyPr>
          <a:lstStyle/>
          <a:p>
            <a:pPr lvl="0">
              <a:lnSpc>
                <a:spcPct val="150000"/>
              </a:lnSpc>
            </a:pPr>
            <a:r>
              <a:rPr lang="ja-JP" altLang="en-US" sz="1050" dirty="0">
                <a:latin typeface="BIZ UDPゴシック" panose="020B0400000000000000" pitchFamily="50" charset="-128"/>
                <a:ea typeface="BIZ UDPゴシック" panose="020B0400000000000000" pitchFamily="50" charset="-128"/>
              </a:rPr>
              <a:t>福祉業界はもちろん、多様な経歴とスキルをもつ職員が</a:t>
            </a:r>
            <a:endParaRPr lang="en-US" altLang="ja-JP" sz="1050" dirty="0">
              <a:latin typeface="BIZ UDPゴシック" panose="020B0400000000000000" pitchFamily="50" charset="-128"/>
              <a:ea typeface="BIZ UDPゴシック" panose="020B0400000000000000" pitchFamily="50" charset="-128"/>
            </a:endParaRPr>
          </a:p>
          <a:p>
            <a:pPr lvl="0">
              <a:lnSpc>
                <a:spcPct val="150000"/>
              </a:lnSpc>
            </a:pPr>
            <a:r>
              <a:rPr lang="ja-JP" altLang="en-US" sz="1050" b="1" u="sng" dirty="0">
                <a:latin typeface="BIZ UDPゴシック" panose="020B0400000000000000" pitchFamily="50" charset="-128"/>
                <a:ea typeface="BIZ UDPゴシック" panose="020B0400000000000000" pitchFamily="50" charset="-128"/>
              </a:rPr>
              <a:t>行政や関係機関・専門家と連携</a:t>
            </a:r>
            <a:r>
              <a:rPr lang="ja-JP" altLang="en-US" sz="1050" dirty="0">
                <a:latin typeface="BIZ UDPゴシック" panose="020B0400000000000000" pitchFamily="50" charset="-128"/>
                <a:ea typeface="BIZ UDPゴシック" panose="020B0400000000000000" pitchFamily="50" charset="-128"/>
              </a:rPr>
              <a:t>し、チーム体制で</a:t>
            </a:r>
            <a:endParaRPr lang="en-US" altLang="ja-JP" sz="1050" dirty="0">
              <a:latin typeface="BIZ UDPゴシック" panose="020B0400000000000000" pitchFamily="50" charset="-128"/>
              <a:ea typeface="BIZ UDPゴシック" panose="020B0400000000000000" pitchFamily="50" charset="-128"/>
            </a:endParaRPr>
          </a:p>
          <a:p>
            <a:pPr lvl="0">
              <a:lnSpc>
                <a:spcPct val="150000"/>
              </a:lnSpc>
            </a:pPr>
            <a:r>
              <a:rPr lang="ja-JP" altLang="en-US" sz="1050" dirty="0">
                <a:latin typeface="BIZ UDPゴシック" panose="020B0400000000000000" pitchFamily="50" charset="-128"/>
                <a:ea typeface="BIZ UDPゴシック" panose="020B0400000000000000" pitchFamily="50" charset="-128"/>
              </a:rPr>
              <a:t>あなたの就労・自立を支援します。</a:t>
            </a:r>
            <a:endParaRPr lang="en-US" altLang="ja-JP" sz="1050" dirty="0">
              <a:latin typeface="BIZ UDPゴシック" panose="020B0400000000000000" pitchFamily="50" charset="-128"/>
              <a:ea typeface="BIZ UDPゴシック" panose="020B0400000000000000" pitchFamily="50" charset="-128"/>
            </a:endParaRPr>
          </a:p>
        </p:txBody>
      </p:sp>
      <p:sp>
        <p:nvSpPr>
          <p:cNvPr id="819" name="Google Shape;819;p20"/>
          <p:cNvSpPr/>
          <p:nvPr/>
        </p:nvSpPr>
        <p:spPr>
          <a:xfrm>
            <a:off x="3708000" y="1584000"/>
            <a:ext cx="3420000" cy="900000"/>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ts val="1600"/>
              </a:lnSpc>
              <a:spcBef>
                <a:spcPts val="0"/>
              </a:spcBef>
              <a:spcAft>
                <a:spcPts val="0"/>
              </a:spcAft>
              <a:buNone/>
            </a:pPr>
            <a:r>
              <a:rPr lang="ja" sz="1050" b="1" u="sng" dirty="0">
                <a:latin typeface="BIZ UDPゴシック" panose="020B0400000000000000" pitchFamily="50" charset="-128"/>
                <a:ea typeface="BIZ UDPゴシック" panose="020B0400000000000000" pitchFamily="50" charset="-128"/>
              </a:rPr>
              <a:t>対話型の面談</a:t>
            </a:r>
            <a:r>
              <a:rPr lang="ja-JP" altLang="en-US" sz="1050" dirty="0">
                <a:latin typeface="BIZ UDPゴシック" panose="020B0400000000000000" pitchFamily="50" charset="-128"/>
                <a:ea typeface="BIZ UDPゴシック" panose="020B0400000000000000" pitchFamily="50" charset="-128"/>
              </a:rPr>
              <a:t>で一人ひとりの</a:t>
            </a:r>
            <a:r>
              <a:rPr lang="ja" sz="1050" dirty="0">
                <a:latin typeface="BIZ UDPゴシック" panose="020B0400000000000000" pitchFamily="50" charset="-128"/>
                <a:ea typeface="BIZ UDPゴシック" panose="020B0400000000000000" pitchFamily="50" charset="-128"/>
              </a:rPr>
              <a:t>ご希望と状況をお聞きし、あなただけの計画を作成</a:t>
            </a:r>
            <a:r>
              <a:rPr lang="ja-JP" altLang="en-US" sz="1050" dirty="0">
                <a:latin typeface="BIZ UDPゴシック" panose="020B0400000000000000" pitchFamily="50" charset="-128"/>
                <a:ea typeface="BIZ UDPゴシック" panose="020B0400000000000000" pitchFamily="50" charset="-128"/>
              </a:rPr>
              <a:t>します。</a:t>
            </a:r>
            <a:r>
              <a:rPr lang="ja" sz="1050" dirty="0">
                <a:latin typeface="BIZ UDPゴシック" panose="020B0400000000000000" pitchFamily="50" charset="-128"/>
                <a:ea typeface="BIZ UDPゴシック" panose="020B0400000000000000" pitchFamily="50" charset="-128"/>
              </a:rPr>
              <a:t>週次の振り返りで課題を把握し、就職まで温かくサポートします</a:t>
            </a:r>
            <a:r>
              <a:rPr lang="ja-JP" altLang="en-US" sz="1050" dirty="0">
                <a:latin typeface="BIZ UDPゴシック" panose="020B0400000000000000" pitchFamily="50" charset="-128"/>
                <a:ea typeface="BIZ UDPゴシック" panose="020B0400000000000000" pitchFamily="50" charset="-128"/>
              </a:rPr>
              <a:t>。</a:t>
            </a:r>
            <a:endParaRPr sz="1050" dirty="0">
              <a:latin typeface="BIZ UDPゴシック" panose="020B0400000000000000" pitchFamily="50" charset="-128"/>
              <a:ea typeface="BIZ UDPゴシック" panose="020B0400000000000000" pitchFamily="50" charset="-128"/>
            </a:endParaRPr>
          </a:p>
        </p:txBody>
      </p:sp>
      <p:sp>
        <p:nvSpPr>
          <p:cNvPr id="820" name="Google Shape;820;p20"/>
          <p:cNvSpPr/>
          <p:nvPr/>
        </p:nvSpPr>
        <p:spPr>
          <a:xfrm>
            <a:off x="7128000" y="5364000"/>
            <a:ext cx="3420000" cy="900000"/>
          </a:xfrm>
          <a:prstGeom prst="rect">
            <a:avLst/>
          </a:prstGeom>
          <a:noFill/>
          <a:ln w="28575" cap="flat" cmpd="sng">
            <a:noFill/>
            <a:prstDash val="solid"/>
            <a:round/>
            <a:headEnd type="none" w="sm" len="sm"/>
            <a:tailEnd type="none" w="sm" len="sm"/>
          </a:ln>
        </p:spPr>
        <p:txBody>
          <a:bodyPr spcFirstLastPara="1" wrap="square" lIns="91425" tIns="91425" rIns="91425" bIns="91425" anchor="b" anchorCtr="0">
            <a:noAutofit/>
          </a:bodyPr>
          <a:lstStyle/>
          <a:p>
            <a:pPr lvl="0">
              <a:lnSpc>
                <a:spcPts val="1600"/>
              </a:lnSpc>
            </a:pPr>
            <a:r>
              <a:rPr lang="ja-JP" altLang="en-US" sz="1050" dirty="0">
                <a:latin typeface="BIZ UDPゴシック" panose="020B0400000000000000" pitchFamily="50" charset="-128"/>
                <a:ea typeface="BIZ UDPゴシック" panose="020B0400000000000000" pitchFamily="50" charset="-128"/>
              </a:rPr>
              <a:t>あなたと企業の間に立って、</a:t>
            </a:r>
            <a:r>
              <a:rPr lang="ja-JP" altLang="en-US" sz="1050" b="1" dirty="0">
                <a:latin typeface="BIZ UDPゴシック" panose="020B0400000000000000" pitchFamily="50" charset="-128"/>
                <a:ea typeface="BIZ UDPゴシック" panose="020B0400000000000000" pitchFamily="50" charset="-128"/>
              </a:rPr>
              <a:t>実習やフィードバック面談</a:t>
            </a:r>
            <a:r>
              <a:rPr lang="ja-JP" altLang="en-US" sz="1050" dirty="0">
                <a:latin typeface="BIZ UDPゴシック" panose="020B0400000000000000" pitchFamily="50" charset="-128"/>
                <a:ea typeface="BIZ UDPゴシック" panose="020B0400000000000000" pitchFamily="50" charset="-128"/>
              </a:rPr>
              <a:t>を調整します。</a:t>
            </a:r>
            <a:r>
              <a:rPr lang="ja" sz="1050" dirty="0">
                <a:latin typeface="BIZ UDPゴシック" panose="020B0400000000000000" pitchFamily="50" charset="-128"/>
                <a:ea typeface="BIZ UDPゴシック" panose="020B0400000000000000" pitchFamily="50" charset="-128"/>
              </a:rPr>
              <a:t>就職後</a:t>
            </a:r>
            <a:r>
              <a:rPr lang="ja-JP" altLang="en-US" sz="1050" dirty="0">
                <a:latin typeface="BIZ UDPゴシック" panose="020B0400000000000000" pitchFamily="50" charset="-128"/>
                <a:ea typeface="BIZ UDPゴシック" panose="020B0400000000000000" pitchFamily="50" charset="-128"/>
              </a:rPr>
              <a:t>は、安心して働き続けるための</a:t>
            </a:r>
            <a:endParaRPr lang="en-US" altLang="ja-JP" sz="1050" dirty="0">
              <a:latin typeface="BIZ UDPゴシック" panose="020B0400000000000000" pitchFamily="50" charset="-128"/>
              <a:ea typeface="BIZ UDPゴシック" panose="020B0400000000000000" pitchFamily="50" charset="-128"/>
            </a:endParaRPr>
          </a:p>
          <a:p>
            <a:pPr lvl="0">
              <a:lnSpc>
                <a:spcPts val="1600"/>
              </a:lnSpc>
            </a:pPr>
            <a:r>
              <a:rPr lang="ja-JP" altLang="en-US" sz="1050" b="1" dirty="0">
                <a:latin typeface="BIZ UDPゴシック" panose="020B0400000000000000" pitchFamily="50" charset="-128"/>
                <a:ea typeface="BIZ UDPゴシック" panose="020B0400000000000000" pitchFamily="50" charset="-128"/>
              </a:rPr>
              <a:t>定着支援</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を行います。</a:t>
            </a:r>
            <a:r>
              <a:rPr lang="ja-JP" altLang="en-US" sz="10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＊原則半年間</a:t>
            </a:r>
            <a:r>
              <a:rPr lang="en-US" altLang="ja-JP" sz="800" dirty="0">
                <a:latin typeface="BIZ UDPゴシック" panose="020B0400000000000000" pitchFamily="50" charset="-128"/>
                <a:ea typeface="BIZ UDPゴシック" panose="020B0400000000000000" pitchFamily="50" charset="-128"/>
              </a:rPr>
              <a:t>)</a:t>
            </a:r>
            <a:endParaRPr sz="1000" dirty="0">
              <a:latin typeface="BIZ UDPゴシック" panose="020B0400000000000000" pitchFamily="50" charset="-128"/>
              <a:ea typeface="BIZ UDPゴシック" panose="020B0400000000000000" pitchFamily="50" charset="-128"/>
            </a:endParaRPr>
          </a:p>
        </p:txBody>
      </p:sp>
      <p:sp>
        <p:nvSpPr>
          <p:cNvPr id="821" name="Google Shape;821;p20"/>
          <p:cNvSpPr/>
          <p:nvPr/>
        </p:nvSpPr>
        <p:spPr>
          <a:xfrm>
            <a:off x="7128000" y="1584000"/>
            <a:ext cx="3420000" cy="900000"/>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ts val="1600"/>
              </a:lnSpc>
              <a:spcBef>
                <a:spcPts val="0"/>
              </a:spcBef>
              <a:spcAft>
                <a:spcPts val="0"/>
              </a:spcAft>
              <a:buNone/>
            </a:pPr>
            <a:r>
              <a:rPr lang="ja-JP" altLang="en-US" sz="1050" b="1" u="sng" dirty="0">
                <a:latin typeface="BIZ UDPゴシック" panose="020B0400000000000000" pitchFamily="50" charset="-128"/>
                <a:ea typeface="BIZ UDPゴシック" panose="020B0400000000000000" pitchFamily="50" charset="-128"/>
              </a:rPr>
              <a:t>職場を</a:t>
            </a:r>
            <a:r>
              <a:rPr lang="ja" sz="1050" b="1" u="sng" dirty="0">
                <a:latin typeface="BIZ UDPゴシック" panose="020B0400000000000000" pitchFamily="50" charset="-128"/>
                <a:ea typeface="BIZ UDPゴシック" panose="020B0400000000000000" pitchFamily="50" charset="-128"/>
              </a:rPr>
              <a:t>想定</a:t>
            </a:r>
            <a:r>
              <a:rPr lang="ja-JP" altLang="en-US" sz="1050" b="1" dirty="0">
                <a:latin typeface="BIZ UDPゴシック" panose="020B0400000000000000" pitchFamily="50" charset="-128"/>
                <a:ea typeface="BIZ UDPゴシック" panose="020B0400000000000000" pitchFamily="50" charset="-128"/>
              </a:rPr>
              <a:t>し</a:t>
            </a:r>
            <a:r>
              <a:rPr lang="ja" sz="1050" dirty="0">
                <a:latin typeface="BIZ UDPゴシック" panose="020B0400000000000000" pitchFamily="50" charset="-128"/>
                <a:ea typeface="BIZ UDPゴシック" panose="020B0400000000000000" pitchFamily="50" charset="-128"/>
              </a:rPr>
              <a:t>て複数人で講座や作業に取り組み、</a:t>
            </a:r>
            <a:endParaRPr lang="en-US" altLang="ja" sz="1050" dirty="0">
              <a:latin typeface="BIZ UDPゴシック" panose="020B0400000000000000" pitchFamily="50" charset="-128"/>
              <a:ea typeface="BIZ UDPゴシック" panose="020B0400000000000000" pitchFamily="50" charset="-128"/>
            </a:endParaRPr>
          </a:p>
          <a:p>
            <a:pPr marL="0" lvl="0" indent="0" algn="l" rtl="0">
              <a:lnSpc>
                <a:spcPts val="1600"/>
              </a:lnSpc>
              <a:spcBef>
                <a:spcPts val="0"/>
              </a:spcBef>
              <a:spcAft>
                <a:spcPts val="0"/>
              </a:spcAft>
              <a:buNone/>
            </a:pPr>
            <a:r>
              <a:rPr lang="ja" sz="1050" dirty="0">
                <a:latin typeface="BIZ UDPゴシック" panose="020B0400000000000000" pitchFamily="50" charset="-128"/>
                <a:ea typeface="BIZ UDPゴシック" panose="020B0400000000000000" pitchFamily="50" charset="-128"/>
              </a:rPr>
              <a:t>個別訓練では見えなかった課題や長所を把握</a:t>
            </a:r>
            <a:r>
              <a:rPr lang="ja-JP" altLang="en-US" sz="1050" dirty="0">
                <a:latin typeface="BIZ UDPゴシック" panose="020B0400000000000000" pitchFamily="50" charset="-128"/>
                <a:ea typeface="BIZ UDPゴシック" panose="020B0400000000000000" pitchFamily="50" charset="-128"/>
              </a:rPr>
              <a:t>します。</a:t>
            </a:r>
            <a:endParaRPr lang="en-US" altLang="ja-JP" sz="1050" dirty="0">
              <a:latin typeface="BIZ UDPゴシック" panose="020B0400000000000000" pitchFamily="50" charset="-128"/>
              <a:ea typeface="BIZ UDPゴシック" panose="020B0400000000000000" pitchFamily="50" charset="-128"/>
            </a:endParaRPr>
          </a:p>
          <a:p>
            <a:pPr marL="0" lvl="0" indent="0" algn="l" rtl="0">
              <a:lnSpc>
                <a:spcPts val="1600"/>
              </a:lnSpc>
              <a:spcBef>
                <a:spcPts val="0"/>
              </a:spcBef>
              <a:spcAft>
                <a:spcPts val="0"/>
              </a:spcAft>
              <a:buNone/>
            </a:pPr>
            <a:r>
              <a:rPr lang="ja-JP" altLang="en-US" sz="1050" dirty="0">
                <a:latin typeface="BIZ UDPゴシック" panose="020B0400000000000000" pitchFamily="50" charset="-128"/>
                <a:ea typeface="BIZ UDPゴシック" panose="020B0400000000000000" pitchFamily="50" charset="-128"/>
              </a:rPr>
              <a:t>無理なく集団の中での</a:t>
            </a:r>
            <a:r>
              <a:rPr lang="ja" sz="1050" dirty="0">
                <a:latin typeface="BIZ UDPゴシック" panose="020B0400000000000000" pitchFamily="50" charset="-128"/>
                <a:ea typeface="BIZ UDPゴシック" panose="020B0400000000000000" pitchFamily="50" charset="-128"/>
              </a:rPr>
              <a:t>経験を積</a:t>
            </a:r>
            <a:r>
              <a:rPr lang="ja-JP" altLang="en-US" sz="1050" dirty="0">
                <a:latin typeface="BIZ UDPゴシック" panose="020B0400000000000000" pitchFamily="50" charset="-128"/>
                <a:ea typeface="BIZ UDPゴシック" panose="020B0400000000000000" pitchFamily="50" charset="-128"/>
              </a:rPr>
              <a:t>んで</a:t>
            </a:r>
            <a:r>
              <a:rPr lang="ja" sz="1050" dirty="0">
                <a:latin typeface="BIZ UDPゴシック" panose="020B0400000000000000" pitchFamily="50" charset="-128"/>
                <a:ea typeface="BIZ UDPゴシック" panose="020B0400000000000000" pitchFamily="50" charset="-128"/>
              </a:rPr>
              <a:t>いき</a:t>
            </a:r>
            <a:r>
              <a:rPr lang="ja-JP" altLang="en-US" sz="1050" dirty="0">
                <a:latin typeface="BIZ UDPゴシック" panose="020B0400000000000000" pitchFamily="50" charset="-128"/>
                <a:ea typeface="BIZ UDPゴシック" panose="020B0400000000000000" pitchFamily="50" charset="-128"/>
              </a:rPr>
              <a:t>ま</a:t>
            </a:r>
            <a:r>
              <a:rPr lang="ja" sz="1050" dirty="0">
                <a:latin typeface="BIZ UDPゴシック" panose="020B0400000000000000" pitchFamily="50" charset="-128"/>
                <a:ea typeface="BIZ UDPゴシック" panose="020B0400000000000000" pitchFamily="50" charset="-128"/>
              </a:rPr>
              <a:t>す</a:t>
            </a:r>
            <a:r>
              <a:rPr lang="ja-JP" altLang="en-US" sz="1050" dirty="0">
                <a:latin typeface="BIZ UDPゴシック" panose="020B0400000000000000" pitchFamily="50" charset="-128"/>
                <a:ea typeface="BIZ UDPゴシック" panose="020B0400000000000000" pitchFamily="50" charset="-128"/>
              </a:rPr>
              <a:t>。</a:t>
            </a:r>
            <a:r>
              <a:rPr lang="ja" sz="1050" dirty="0">
                <a:solidFill>
                  <a:schemeClr val="dk2"/>
                </a:solidFill>
                <a:latin typeface="BIZ UDPゴシック" panose="020B0400000000000000" pitchFamily="50" charset="-128"/>
                <a:ea typeface="BIZ UDPゴシック" panose="020B0400000000000000" pitchFamily="50" charset="-128"/>
              </a:rPr>
              <a:t>　</a:t>
            </a:r>
            <a:endParaRPr sz="1050" dirty="0">
              <a:solidFill>
                <a:schemeClr val="dk2"/>
              </a:solidFill>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09E81AF1-3106-4D1C-8C4F-3860A18FDF07}"/>
              </a:ext>
            </a:extLst>
          </p:cNvPr>
          <p:cNvGrpSpPr/>
          <p:nvPr/>
        </p:nvGrpSpPr>
        <p:grpSpPr>
          <a:xfrm>
            <a:off x="180000" y="180000"/>
            <a:ext cx="365325" cy="354775"/>
            <a:chOff x="310850" y="385413"/>
            <a:chExt cx="365325" cy="354775"/>
          </a:xfrm>
        </p:grpSpPr>
        <p:sp>
          <p:nvSpPr>
            <p:cNvPr id="824" name="Google Shape;824;p20"/>
            <p:cNvSpPr/>
            <p:nvPr/>
          </p:nvSpPr>
          <p:spPr>
            <a:xfrm rot="10800000">
              <a:off x="310850" y="573388"/>
              <a:ext cx="166800" cy="166800"/>
            </a:xfrm>
            <a:prstGeom prst="rect">
              <a:avLst/>
            </a:prstGeom>
            <a:solidFill>
              <a:srgbClr val="C9C9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825" name="Google Shape;825;p20"/>
            <p:cNvSpPr/>
            <p:nvPr/>
          </p:nvSpPr>
          <p:spPr>
            <a:xfrm rot="10800000">
              <a:off x="310850" y="385413"/>
              <a:ext cx="166800" cy="166800"/>
            </a:xfrm>
            <a:prstGeom prst="rect">
              <a:avLst/>
            </a:prstGeom>
            <a:solidFill>
              <a:srgbClr val="21AD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826" name="Google Shape;826;p20"/>
            <p:cNvSpPr/>
            <p:nvPr/>
          </p:nvSpPr>
          <p:spPr>
            <a:xfrm rot="10800000">
              <a:off x="509375" y="385413"/>
              <a:ext cx="166800" cy="166800"/>
            </a:xfrm>
            <a:prstGeom prst="rect">
              <a:avLst/>
            </a:prstGeom>
            <a:solidFill>
              <a:srgbClr val="0588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grpSp>
      <p:sp>
        <p:nvSpPr>
          <p:cNvPr id="832" name="Google Shape;832;p20"/>
          <p:cNvSpPr/>
          <p:nvPr/>
        </p:nvSpPr>
        <p:spPr>
          <a:xfrm>
            <a:off x="5796000" y="2592000"/>
            <a:ext cx="1332000" cy="1332000"/>
          </a:xfrm>
          <a:prstGeom prst="rect">
            <a:avLst/>
          </a:prstGeom>
          <a:solidFill>
            <a:srgbClr val="0089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rgbClr val="FFFFFF"/>
              </a:solidFill>
              <a:latin typeface="Calibri"/>
              <a:ea typeface="Calibri"/>
              <a:cs typeface="Calibri"/>
              <a:sym typeface="Calibri"/>
            </a:endParaRPr>
          </a:p>
        </p:txBody>
      </p:sp>
      <p:sp>
        <p:nvSpPr>
          <p:cNvPr id="833" name="Google Shape;833;p20"/>
          <p:cNvSpPr/>
          <p:nvPr/>
        </p:nvSpPr>
        <p:spPr>
          <a:xfrm rot="5400000">
            <a:off x="7128000" y="2592000"/>
            <a:ext cx="1332000" cy="1332000"/>
          </a:xfrm>
          <a:prstGeom prst="rect">
            <a:avLst/>
          </a:prstGeom>
          <a:solidFill>
            <a:srgbClr val="1DAD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rgbClr val="FFFFFF"/>
              </a:solidFill>
              <a:latin typeface="Calibri"/>
              <a:ea typeface="Calibri"/>
              <a:cs typeface="Calibri"/>
              <a:sym typeface="Calibri"/>
            </a:endParaRPr>
          </a:p>
        </p:txBody>
      </p:sp>
      <p:sp>
        <p:nvSpPr>
          <p:cNvPr id="834" name="Google Shape;834;p20"/>
          <p:cNvSpPr/>
          <p:nvPr/>
        </p:nvSpPr>
        <p:spPr>
          <a:xfrm rot="10800000">
            <a:off x="7128000" y="3924000"/>
            <a:ext cx="1332000" cy="1332000"/>
          </a:xfrm>
          <a:prstGeom prst="rect">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dirty="0">
              <a:solidFill>
                <a:srgbClr val="FFFFFF"/>
              </a:solidFill>
              <a:latin typeface="Calibri"/>
              <a:ea typeface="Calibri"/>
              <a:cs typeface="Calibri"/>
              <a:sym typeface="Calibri"/>
            </a:endParaRPr>
          </a:p>
        </p:txBody>
      </p:sp>
      <p:sp>
        <p:nvSpPr>
          <p:cNvPr id="835" name="Google Shape;835;p20"/>
          <p:cNvSpPr/>
          <p:nvPr/>
        </p:nvSpPr>
        <p:spPr>
          <a:xfrm>
            <a:off x="5940000" y="2664000"/>
            <a:ext cx="1260000" cy="540000"/>
          </a:xfrm>
          <a:prstGeom prst="snip1Rect">
            <a:avLst>
              <a:gd name="adj" fmla="val 16667"/>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ja" sz="2700" b="1" dirty="0">
                <a:solidFill>
                  <a:srgbClr val="FFFFFF"/>
                </a:solidFill>
                <a:latin typeface="BIZ UDPゴシック" panose="020B0400000000000000" pitchFamily="50" charset="-128"/>
                <a:ea typeface="BIZ UDPゴシック" panose="020B0400000000000000" pitchFamily="50" charset="-128"/>
                <a:cs typeface="Calibri"/>
                <a:sym typeface="Calibri"/>
              </a:rPr>
              <a:t>個別</a:t>
            </a:r>
            <a:r>
              <a:rPr lang="ja" sz="1200" b="1" dirty="0">
                <a:solidFill>
                  <a:srgbClr val="FFFFFF"/>
                </a:solidFill>
                <a:latin typeface="BIZ UDPゴシック" panose="020B0400000000000000" pitchFamily="50" charset="-128"/>
                <a:ea typeface="BIZ UDPゴシック" panose="020B0400000000000000" pitchFamily="50" charset="-128"/>
                <a:cs typeface="Calibri"/>
                <a:sym typeface="Calibri"/>
              </a:rPr>
              <a:t>支援</a:t>
            </a:r>
            <a:endParaRPr sz="1200" b="1" dirty="0">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836" name="Google Shape;836;p20"/>
          <p:cNvSpPr/>
          <p:nvPr/>
        </p:nvSpPr>
        <p:spPr>
          <a:xfrm>
            <a:off x="7344000" y="2664000"/>
            <a:ext cx="1260000" cy="540000"/>
          </a:xfrm>
          <a:prstGeom prst="snip1Rect">
            <a:avLst>
              <a:gd name="adj" fmla="val 16667"/>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ja" sz="2700" b="1" dirty="0">
                <a:solidFill>
                  <a:srgbClr val="FFFFFF"/>
                </a:solidFill>
                <a:latin typeface="BIZ UDPゴシック" panose="020B0400000000000000" pitchFamily="50" charset="-128"/>
                <a:ea typeface="BIZ UDPゴシック" panose="020B0400000000000000" pitchFamily="50" charset="-128"/>
                <a:cs typeface="Calibri"/>
                <a:sym typeface="Calibri"/>
              </a:rPr>
              <a:t>集団</a:t>
            </a:r>
            <a:r>
              <a:rPr lang="ja" sz="1200" b="1" dirty="0">
                <a:solidFill>
                  <a:srgbClr val="FFFFFF"/>
                </a:solidFill>
                <a:latin typeface="BIZ UDPゴシック" panose="020B0400000000000000" pitchFamily="50" charset="-128"/>
                <a:ea typeface="BIZ UDPゴシック" panose="020B0400000000000000" pitchFamily="50" charset="-128"/>
                <a:cs typeface="Calibri"/>
                <a:sym typeface="Calibri"/>
              </a:rPr>
              <a:t>支援</a:t>
            </a:r>
            <a:endParaRPr sz="1200" b="1" dirty="0">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838" name="Google Shape;838;p20"/>
          <p:cNvSpPr/>
          <p:nvPr/>
        </p:nvSpPr>
        <p:spPr>
          <a:xfrm>
            <a:off x="7344000" y="4572000"/>
            <a:ext cx="1260000" cy="540000"/>
          </a:xfrm>
          <a:prstGeom prst="snip1Rect">
            <a:avLst>
              <a:gd name="adj" fmla="val 16667"/>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ja" sz="2700" b="1" dirty="0">
                <a:solidFill>
                  <a:srgbClr val="FFFFFF"/>
                </a:solidFill>
                <a:latin typeface="BIZ UDPゴシック" panose="020B0400000000000000" pitchFamily="50" charset="-128"/>
                <a:ea typeface="BIZ UDPゴシック" panose="020B0400000000000000" pitchFamily="50" charset="-128"/>
                <a:cs typeface="Calibri"/>
                <a:sym typeface="Calibri"/>
              </a:rPr>
              <a:t>企業</a:t>
            </a:r>
            <a:r>
              <a:rPr lang="ja" sz="1200" b="1" dirty="0">
                <a:solidFill>
                  <a:srgbClr val="FFFFFF"/>
                </a:solidFill>
                <a:latin typeface="BIZ UDPゴシック" panose="020B0400000000000000" pitchFamily="50" charset="-128"/>
                <a:ea typeface="BIZ UDPゴシック" panose="020B0400000000000000" pitchFamily="50" charset="-128"/>
                <a:cs typeface="Calibri"/>
                <a:sym typeface="Calibri"/>
              </a:rPr>
              <a:t>連携</a:t>
            </a:r>
            <a:endParaRPr sz="1200" b="1" dirty="0">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844" name="Google Shape;844;p20"/>
          <p:cNvSpPr txBox="1"/>
          <p:nvPr/>
        </p:nvSpPr>
        <p:spPr>
          <a:xfrm>
            <a:off x="1439999" y="3276000"/>
            <a:ext cx="2088000" cy="900000"/>
          </a:xfrm>
          <a:prstGeom prst="rect">
            <a:avLst/>
          </a:prstGeom>
          <a:noFill/>
          <a:ln>
            <a:noFill/>
          </a:ln>
        </p:spPr>
        <p:txBody>
          <a:bodyPr spcFirstLastPara="1" wrap="square" lIns="0" tIns="0" rIns="0" bIns="0" anchor="t" anchorCtr="0">
            <a:noAutofit/>
          </a:bodyPr>
          <a:lstStyle/>
          <a:p>
            <a:pPr marL="12700" marR="0" lvl="0" indent="0" algn="l" rtl="0">
              <a:lnSpc>
                <a:spcPct val="125000"/>
              </a:lnSpc>
              <a:spcBef>
                <a:spcPts val="0"/>
              </a:spcBef>
              <a:spcAft>
                <a:spcPts val="0"/>
              </a:spcAft>
              <a:buClr>
                <a:srgbClr val="000000"/>
              </a:buClr>
              <a:buSzPts val="700"/>
              <a:buFont typeface="Arial"/>
              <a:buNone/>
            </a:pPr>
            <a:r>
              <a:rPr lang="ja" sz="1000" b="1" dirty="0">
                <a:solidFill>
                  <a:schemeClr val="accent5"/>
                </a:solidFill>
                <a:latin typeface="BIZ UDPゴシック" panose="020B0400000000000000" pitchFamily="50" charset="-128"/>
                <a:ea typeface="BIZ UDPゴシック" panose="020B0400000000000000" pitchFamily="50" charset="-128"/>
              </a:rPr>
              <a:t>資格取得・e-ラーニング</a:t>
            </a:r>
            <a:endParaRPr sz="1000" b="1" dirty="0">
              <a:solidFill>
                <a:schemeClr val="accent5"/>
              </a:solidFill>
              <a:latin typeface="BIZ UDPゴシック" panose="020B0400000000000000" pitchFamily="50" charset="-128"/>
              <a:ea typeface="BIZ UDPゴシック" panose="020B0400000000000000" pitchFamily="50" charset="-128"/>
            </a:endParaRPr>
          </a:p>
          <a:p>
            <a:pPr marL="12700" marR="0" lvl="0" indent="0" algn="l" rtl="0">
              <a:lnSpc>
                <a:spcPct val="125000"/>
              </a:lnSpc>
              <a:spcBef>
                <a:spcPts val="0"/>
              </a:spcBef>
              <a:spcAft>
                <a:spcPts val="0"/>
              </a:spcAft>
              <a:buClr>
                <a:srgbClr val="000000"/>
              </a:buClr>
              <a:buSzPts val="700"/>
              <a:buFont typeface="Arial"/>
              <a:buNone/>
            </a:pPr>
            <a:r>
              <a:rPr lang="ja-JP" altLang="en-US" sz="1000" dirty="0">
                <a:latin typeface="BIZ UDPゴシック" panose="020B0400000000000000" pitchFamily="50" charset="-128"/>
                <a:ea typeface="BIZ UDPゴシック" panose="020B0400000000000000" pitchFamily="50" charset="-128"/>
              </a:rPr>
              <a:t>就職に有利な資格取得や、スキル</a:t>
            </a:r>
            <a:endParaRPr lang="en-US" altLang="ja-JP" sz="1000" dirty="0">
              <a:latin typeface="BIZ UDPゴシック" panose="020B0400000000000000" pitchFamily="50" charset="-128"/>
              <a:ea typeface="BIZ UDPゴシック" panose="020B0400000000000000" pitchFamily="50" charset="-128"/>
            </a:endParaRPr>
          </a:p>
          <a:p>
            <a:pPr marL="12700" marR="0" lvl="0" indent="0" algn="l" rtl="0">
              <a:lnSpc>
                <a:spcPct val="125000"/>
              </a:lnSpc>
              <a:spcBef>
                <a:spcPts val="0"/>
              </a:spcBef>
              <a:spcAft>
                <a:spcPts val="0"/>
              </a:spcAft>
              <a:buClr>
                <a:srgbClr val="000000"/>
              </a:buClr>
              <a:buSzPts val="700"/>
              <a:buFont typeface="Arial"/>
              <a:buNone/>
            </a:pPr>
            <a:r>
              <a:rPr lang="ja-JP" altLang="en-US" sz="1000" dirty="0">
                <a:latin typeface="BIZ UDPゴシック" panose="020B0400000000000000" pitchFamily="50" charset="-128"/>
                <a:ea typeface="BIZ UDPゴシック" panose="020B0400000000000000" pitchFamily="50" charset="-128"/>
              </a:rPr>
              <a:t>アップのため、</a:t>
            </a:r>
            <a:r>
              <a:rPr lang="ja" sz="1000" dirty="0">
                <a:latin typeface="BIZ UDPゴシック" panose="020B0400000000000000" pitchFamily="50" charset="-128"/>
                <a:ea typeface="BIZ UDPゴシック" panose="020B0400000000000000" pitchFamily="50" charset="-128"/>
              </a:rPr>
              <a:t>基礎から上級レベル</a:t>
            </a:r>
            <a:endParaRPr lang="en-US" altLang="ja" sz="1000" dirty="0">
              <a:latin typeface="BIZ UDPゴシック" panose="020B0400000000000000" pitchFamily="50" charset="-128"/>
              <a:ea typeface="BIZ UDPゴシック" panose="020B0400000000000000" pitchFamily="50" charset="-128"/>
            </a:endParaRPr>
          </a:p>
          <a:p>
            <a:pPr marL="12700" marR="0" lvl="0" indent="0" algn="l" rtl="0">
              <a:lnSpc>
                <a:spcPct val="125000"/>
              </a:lnSpc>
              <a:spcBef>
                <a:spcPts val="0"/>
              </a:spcBef>
              <a:spcAft>
                <a:spcPts val="0"/>
              </a:spcAft>
              <a:buClr>
                <a:srgbClr val="000000"/>
              </a:buClr>
              <a:buSzPts val="700"/>
              <a:buFont typeface="Arial"/>
              <a:buNone/>
            </a:pPr>
            <a:r>
              <a:rPr lang="ja" sz="1000" dirty="0">
                <a:latin typeface="BIZ UDPゴシック" panose="020B0400000000000000" pitchFamily="50" charset="-128"/>
                <a:ea typeface="BIZ UDPゴシック" panose="020B0400000000000000" pitchFamily="50" charset="-128"/>
              </a:rPr>
              <a:t>まで、自分のペースで</a:t>
            </a:r>
            <a:r>
              <a:rPr lang="ja" sz="1000" b="0" i="0" u="none" strike="noStrike" cap="none" dirty="0">
                <a:latin typeface="BIZ UDPゴシック" panose="020B0400000000000000" pitchFamily="50" charset="-128"/>
                <a:ea typeface="BIZ UDPゴシック" panose="020B0400000000000000" pitchFamily="50" charset="-128"/>
                <a:sym typeface="Arial"/>
              </a:rPr>
              <a:t>学べます</a:t>
            </a:r>
            <a:r>
              <a:rPr lang="ja-JP" altLang="en-US" sz="1000" b="0" i="0" u="none" strike="noStrike" cap="none" dirty="0">
                <a:latin typeface="BIZ UDPゴシック" panose="020B0400000000000000" pitchFamily="50" charset="-128"/>
                <a:ea typeface="BIZ UDPゴシック" panose="020B0400000000000000" pitchFamily="50" charset="-128"/>
                <a:sym typeface="Arial"/>
              </a:rPr>
              <a:t>。</a:t>
            </a:r>
            <a:endParaRPr sz="1000" b="0" i="0" u="none" strike="noStrike" cap="none" dirty="0">
              <a:latin typeface="BIZ UDPゴシック" panose="020B0400000000000000" pitchFamily="50" charset="-128"/>
              <a:ea typeface="BIZ UDPゴシック" panose="020B0400000000000000" pitchFamily="50" charset="-128"/>
              <a:sym typeface="Arial"/>
            </a:endParaRPr>
          </a:p>
        </p:txBody>
      </p:sp>
      <p:sp>
        <p:nvSpPr>
          <p:cNvPr id="846" name="Google Shape;846;p20"/>
          <p:cNvSpPr txBox="1"/>
          <p:nvPr/>
        </p:nvSpPr>
        <p:spPr>
          <a:xfrm>
            <a:off x="1439999" y="5364000"/>
            <a:ext cx="2088000" cy="900000"/>
          </a:xfrm>
          <a:prstGeom prst="rect">
            <a:avLst/>
          </a:prstGeom>
          <a:noFill/>
          <a:ln>
            <a:noFill/>
          </a:ln>
        </p:spPr>
        <p:txBody>
          <a:bodyPr spcFirstLastPara="1" wrap="square" lIns="0" tIns="0" rIns="0" bIns="0" anchor="t" anchorCtr="0">
            <a:noAutofit/>
          </a:bodyPr>
          <a:lstStyle/>
          <a:p>
            <a:pPr marL="12700" lvl="0" indent="0" algn="l" rtl="0">
              <a:lnSpc>
                <a:spcPct val="125000"/>
              </a:lnSpc>
              <a:spcBef>
                <a:spcPts val="0"/>
              </a:spcBef>
              <a:spcAft>
                <a:spcPts val="0"/>
              </a:spcAft>
              <a:buClr>
                <a:schemeClr val="dk1"/>
              </a:buClr>
              <a:buSzPts val="700"/>
              <a:buFont typeface="Arial"/>
              <a:buNone/>
            </a:pPr>
            <a:r>
              <a:rPr lang="ja" sz="1000" b="1" dirty="0">
                <a:solidFill>
                  <a:schemeClr val="accent5"/>
                </a:solidFill>
                <a:latin typeface="BIZ UDPゴシック" panose="020B0400000000000000" pitchFamily="50" charset="-128"/>
                <a:ea typeface="BIZ UDPゴシック" panose="020B0400000000000000" pitchFamily="50" charset="-128"/>
              </a:rPr>
              <a:t>昼食提供</a:t>
            </a:r>
            <a:endParaRPr lang="ja" altLang="en-US" sz="1000" b="1" dirty="0">
              <a:solidFill>
                <a:schemeClr val="accent5"/>
              </a:solidFill>
              <a:latin typeface="BIZ UDPゴシック" panose="020B0400000000000000" pitchFamily="50" charset="-128"/>
              <a:ea typeface="BIZ UDPゴシック" panose="020B0400000000000000" pitchFamily="50" charset="-128"/>
            </a:endParaRPr>
          </a:p>
          <a:p>
            <a:pPr marL="12700" lvl="0">
              <a:lnSpc>
                <a:spcPct val="125000"/>
              </a:lnSpc>
              <a:buSzPts val="700"/>
            </a:pPr>
            <a:r>
              <a:rPr lang="ja-JP" altLang="en-US" sz="1000" dirty="0">
                <a:latin typeface="BIZ UDPゴシック" panose="020B0400000000000000" pitchFamily="50" charset="-128"/>
                <a:ea typeface="BIZ UDPゴシック" panose="020B0400000000000000" pitchFamily="50" charset="-128"/>
              </a:rPr>
              <a:t>栄養バランスを考えた昼食をご提供。</a:t>
            </a:r>
            <a:endParaRPr lang="en-US" altLang="ja-JP" sz="1000" dirty="0">
              <a:latin typeface="BIZ UDPゴシック" panose="020B0400000000000000" pitchFamily="50" charset="-128"/>
              <a:ea typeface="BIZ UDPゴシック" panose="020B0400000000000000" pitchFamily="50" charset="-128"/>
            </a:endParaRPr>
          </a:p>
          <a:p>
            <a:pPr marL="12700" lvl="0">
              <a:lnSpc>
                <a:spcPct val="125000"/>
              </a:lnSpc>
              <a:buSzPts val="700"/>
            </a:pPr>
            <a:r>
              <a:rPr lang="ja-JP" altLang="en-US" sz="1000" dirty="0">
                <a:latin typeface="BIZ UDPゴシック" panose="020B0400000000000000" pitchFamily="50" charset="-128"/>
                <a:ea typeface="BIZ UDPゴシック" panose="020B0400000000000000" pitchFamily="50" charset="-128"/>
              </a:rPr>
              <a:t>働くための体調面のサポートも充実。</a:t>
            </a:r>
            <a:endParaRPr lang="ja-JP" altLang="en-US" sz="700" dirty="0">
              <a:latin typeface="BIZ UDPゴシック" panose="020B0400000000000000" pitchFamily="50" charset="-128"/>
              <a:ea typeface="BIZ UDPゴシック" panose="020B0400000000000000" pitchFamily="50" charset="-128"/>
            </a:endParaRPr>
          </a:p>
          <a:p>
            <a:pPr marL="12700" marR="0" lvl="0" indent="0" algn="l" rtl="0">
              <a:lnSpc>
                <a:spcPct val="125000"/>
              </a:lnSpc>
              <a:spcBef>
                <a:spcPts val="0"/>
              </a:spcBef>
              <a:spcAft>
                <a:spcPts val="0"/>
              </a:spcAft>
              <a:buClr>
                <a:srgbClr val="000000"/>
              </a:buClr>
              <a:buSzPts val="700"/>
              <a:buFont typeface="Arial"/>
              <a:buNone/>
            </a:pPr>
            <a:endParaRPr lang="ja-JP" altLang="en-US" sz="1000" dirty="0">
              <a:solidFill>
                <a:srgbClr val="58595B"/>
              </a:solidFill>
            </a:endParaRPr>
          </a:p>
        </p:txBody>
      </p:sp>
      <p:sp>
        <p:nvSpPr>
          <p:cNvPr id="848" name="Google Shape;848;p20"/>
          <p:cNvSpPr/>
          <p:nvPr/>
        </p:nvSpPr>
        <p:spPr>
          <a:xfrm>
            <a:off x="3705811" y="6380548"/>
            <a:ext cx="1588665" cy="988223"/>
          </a:xfrm>
          <a:prstGeom prst="rect">
            <a:avLst/>
          </a:prstGeom>
          <a:solidFill>
            <a:srgbClr val="C8EAF5"/>
          </a:solidFill>
          <a:ln>
            <a:noFill/>
          </a:ln>
        </p:spPr>
        <p:txBody>
          <a:bodyPr spcFirstLastPara="1" wrap="square" lIns="36000" tIns="91425" rIns="36000" bIns="91425" anchor="ctr" anchorCtr="0">
            <a:noAutofit/>
          </a:bodyPr>
          <a:lstStyle/>
          <a:p>
            <a:pPr marL="0" lvl="0" indent="0" algn="ctr" rtl="0">
              <a:lnSpc>
                <a:spcPts val="1000"/>
              </a:lnSpc>
              <a:spcBef>
                <a:spcPts val="0"/>
              </a:spcBef>
              <a:spcAft>
                <a:spcPts val="0"/>
              </a:spcAft>
              <a:buNone/>
            </a:pPr>
            <a:r>
              <a:rPr lang="ja-JP" altLang="en-US" sz="800" b="1" dirty="0">
                <a:solidFill>
                  <a:srgbClr val="0070C0"/>
                </a:solidFill>
                <a:latin typeface="BIZ UDPゴシック" panose="020B0400000000000000" pitchFamily="50" charset="-128"/>
                <a:ea typeface="BIZ UDPゴシック" panose="020B0400000000000000" pitchFamily="50" charset="-128"/>
                <a:cs typeface="Calibri"/>
                <a:sym typeface="Calibri"/>
              </a:rPr>
              <a:t>アクセスジョブは</a:t>
            </a:r>
            <a:endParaRPr lang="en-US" altLang="ja-JP" sz="800" b="1" dirty="0">
              <a:solidFill>
                <a:srgbClr val="0070C0"/>
              </a:solidFill>
              <a:latin typeface="BIZ UDPゴシック" panose="020B0400000000000000" pitchFamily="50" charset="-128"/>
              <a:ea typeface="BIZ UDPゴシック" panose="020B0400000000000000" pitchFamily="50" charset="-128"/>
              <a:cs typeface="Calibri"/>
              <a:sym typeface="Calibri"/>
            </a:endParaRPr>
          </a:p>
          <a:p>
            <a:pPr marL="0" lvl="0" indent="0" algn="ctr" rtl="0">
              <a:lnSpc>
                <a:spcPts val="1000"/>
              </a:lnSpc>
              <a:spcBef>
                <a:spcPts val="0"/>
              </a:spcBef>
              <a:spcAft>
                <a:spcPts val="0"/>
              </a:spcAft>
              <a:buNone/>
            </a:pPr>
            <a:r>
              <a:rPr lang="ja-JP" altLang="en-US" sz="800" b="1" dirty="0">
                <a:solidFill>
                  <a:srgbClr val="0070C0"/>
                </a:solidFill>
                <a:latin typeface="BIZ UDPゴシック" panose="020B0400000000000000" pitchFamily="50" charset="-128"/>
                <a:ea typeface="BIZ UDPゴシック" panose="020B0400000000000000" pitchFamily="50" charset="-128"/>
                <a:cs typeface="Calibri"/>
                <a:sym typeface="Calibri"/>
              </a:rPr>
              <a:t>教育・福祉の分野で約半世紀の</a:t>
            </a:r>
            <a:br>
              <a:rPr lang="en-US" altLang="ja-JP" sz="800" b="1" dirty="0">
                <a:solidFill>
                  <a:srgbClr val="0070C0"/>
                </a:solidFill>
                <a:latin typeface="BIZ UDPゴシック" panose="020B0400000000000000" pitchFamily="50" charset="-128"/>
                <a:ea typeface="BIZ UDPゴシック" panose="020B0400000000000000" pitchFamily="50" charset="-128"/>
                <a:cs typeface="Calibri"/>
                <a:sym typeface="Calibri"/>
              </a:rPr>
            </a:br>
            <a:r>
              <a:rPr lang="ja-JP" altLang="en-US" sz="800" b="1" dirty="0">
                <a:solidFill>
                  <a:srgbClr val="0070C0"/>
                </a:solidFill>
                <a:latin typeface="BIZ UDPゴシック" panose="020B0400000000000000" pitchFamily="50" charset="-128"/>
                <a:ea typeface="BIZ UDPゴシック" panose="020B0400000000000000" pitchFamily="50" charset="-128"/>
                <a:cs typeface="Calibri"/>
                <a:sym typeface="Calibri"/>
              </a:rPr>
              <a:t>経験とノウハウを持つ</a:t>
            </a:r>
            <a:endParaRPr lang="en-US" altLang="ja-JP" sz="800" b="1" dirty="0">
              <a:solidFill>
                <a:srgbClr val="0070C0"/>
              </a:solidFill>
              <a:latin typeface="BIZ UDPゴシック" panose="020B0400000000000000" pitchFamily="50" charset="-128"/>
              <a:ea typeface="BIZ UDPゴシック" panose="020B0400000000000000" pitchFamily="50" charset="-128"/>
              <a:cs typeface="Calibri"/>
              <a:sym typeface="Calibri"/>
            </a:endParaRPr>
          </a:p>
          <a:p>
            <a:pPr marL="0" lvl="0" indent="0" algn="ctr" rtl="0">
              <a:lnSpc>
                <a:spcPts val="1000"/>
              </a:lnSpc>
              <a:spcBef>
                <a:spcPts val="0"/>
              </a:spcBef>
              <a:spcAft>
                <a:spcPts val="0"/>
              </a:spcAft>
              <a:buNone/>
            </a:pPr>
            <a:r>
              <a:rPr lang="ja-JP" altLang="en-US" sz="800" b="1" dirty="0">
                <a:solidFill>
                  <a:srgbClr val="0070C0"/>
                </a:solidFill>
                <a:latin typeface="BIZ UDPゴシック" panose="020B0400000000000000" pitchFamily="50" charset="-128"/>
                <a:ea typeface="BIZ UDPゴシック" panose="020B0400000000000000" pitchFamily="50" charset="-128"/>
                <a:cs typeface="Calibri"/>
                <a:sym typeface="Calibri"/>
              </a:rPr>
              <a:t>クラ・ゼミグループが</a:t>
            </a:r>
            <a:endParaRPr lang="en-US" altLang="ja-JP" sz="800" b="1" dirty="0">
              <a:solidFill>
                <a:srgbClr val="0070C0"/>
              </a:solidFill>
              <a:latin typeface="BIZ UDPゴシック" panose="020B0400000000000000" pitchFamily="50" charset="-128"/>
              <a:ea typeface="BIZ UDPゴシック" panose="020B0400000000000000" pitchFamily="50" charset="-128"/>
              <a:cs typeface="Calibri"/>
              <a:sym typeface="Calibri"/>
            </a:endParaRPr>
          </a:p>
          <a:p>
            <a:pPr marL="0" lvl="0" indent="0" algn="ctr" rtl="0">
              <a:lnSpc>
                <a:spcPts val="1000"/>
              </a:lnSpc>
              <a:spcBef>
                <a:spcPts val="0"/>
              </a:spcBef>
              <a:spcAft>
                <a:spcPts val="0"/>
              </a:spcAft>
              <a:buNone/>
            </a:pPr>
            <a:r>
              <a:rPr lang="ja-JP" altLang="en-US" sz="800" b="1" dirty="0">
                <a:solidFill>
                  <a:srgbClr val="0070C0"/>
                </a:solidFill>
                <a:latin typeface="BIZ UDPゴシック" panose="020B0400000000000000" pitchFamily="50" charset="-128"/>
                <a:ea typeface="BIZ UDPゴシック" panose="020B0400000000000000" pitchFamily="50" charset="-128"/>
                <a:cs typeface="Calibri"/>
                <a:sym typeface="Calibri"/>
              </a:rPr>
              <a:t>運営しています</a:t>
            </a:r>
            <a:endParaRPr lang="en-US" altLang="ja-JP" sz="800" b="1" dirty="0">
              <a:solidFill>
                <a:srgbClr val="0070C0"/>
              </a:solidFill>
              <a:latin typeface="BIZ UDPゴシック" panose="020B0400000000000000" pitchFamily="50" charset="-128"/>
              <a:ea typeface="BIZ UDPゴシック" panose="020B0400000000000000" pitchFamily="50" charset="-128"/>
              <a:cs typeface="Calibri"/>
              <a:sym typeface="Calibri"/>
            </a:endParaRPr>
          </a:p>
          <a:p>
            <a:pPr marL="0" lvl="0" indent="0" algn="ctr" rtl="0">
              <a:lnSpc>
                <a:spcPts val="1000"/>
              </a:lnSpc>
              <a:spcBef>
                <a:spcPts val="0"/>
              </a:spcBef>
              <a:spcAft>
                <a:spcPts val="0"/>
              </a:spcAft>
              <a:buNone/>
            </a:pPr>
            <a:r>
              <a:rPr lang="ja-JP" altLang="en-US" sz="700" dirty="0">
                <a:solidFill>
                  <a:srgbClr val="0070C0"/>
                </a:solidFill>
                <a:latin typeface="BIZ UDPゴシック" panose="020B0400000000000000" pitchFamily="50" charset="-128"/>
                <a:ea typeface="BIZ UDPゴシック" panose="020B0400000000000000" pitchFamily="50" charset="-128"/>
                <a:cs typeface="Calibri"/>
                <a:sym typeface="Calibri"/>
              </a:rPr>
              <a:t>＊みんなの大学校は提携先</a:t>
            </a:r>
            <a:endParaRPr lang="en-US" altLang="ja" sz="700" dirty="0">
              <a:solidFill>
                <a:srgbClr val="0070C0"/>
              </a:solidFill>
              <a:latin typeface="BIZ UDPゴシック" panose="020B0400000000000000" pitchFamily="50" charset="-128"/>
              <a:ea typeface="BIZ UDPゴシック" panose="020B0400000000000000" pitchFamily="50" charset="-128"/>
              <a:cs typeface="Calibri"/>
              <a:sym typeface="Calibri"/>
            </a:endParaRPr>
          </a:p>
        </p:txBody>
      </p:sp>
      <p:sp>
        <p:nvSpPr>
          <p:cNvPr id="850" name="Google Shape;850;p20"/>
          <p:cNvSpPr/>
          <p:nvPr/>
        </p:nvSpPr>
        <p:spPr>
          <a:xfrm>
            <a:off x="9132287" y="4756175"/>
            <a:ext cx="552625" cy="514550"/>
          </a:xfrm>
          <a:prstGeom prst="flowChartDecis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300" b="1" dirty="0">
              <a:solidFill>
                <a:srgbClr val="0088CD"/>
              </a:solidFill>
              <a:highlight>
                <a:schemeClr val="lt1"/>
              </a:highlight>
            </a:endParaRPr>
          </a:p>
        </p:txBody>
      </p:sp>
      <p:sp>
        <p:nvSpPr>
          <p:cNvPr id="851" name="Google Shape;851;p20"/>
          <p:cNvSpPr txBox="1"/>
          <p:nvPr/>
        </p:nvSpPr>
        <p:spPr>
          <a:xfrm>
            <a:off x="6390439" y="317233"/>
            <a:ext cx="4036210" cy="55627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ja" sz="2100" b="1" dirty="0">
                <a:solidFill>
                  <a:schemeClr val="dk1"/>
                </a:solidFill>
                <a:latin typeface="BIZ UDPゴシック" panose="020B0400000000000000" pitchFamily="50" charset="-128"/>
                <a:ea typeface="BIZ UDPゴシック" panose="020B0400000000000000" pitchFamily="50" charset="-128"/>
                <a:cs typeface="Meiryo"/>
                <a:sym typeface="Meiryo"/>
              </a:rPr>
              <a:t>の</a:t>
            </a:r>
            <a:r>
              <a:rPr lang="ja-JP" altLang="en-US" sz="2100" b="1" dirty="0">
                <a:solidFill>
                  <a:schemeClr val="dk1"/>
                </a:solidFill>
                <a:latin typeface="BIZ UDPゴシック" panose="020B0400000000000000" pitchFamily="50" charset="-128"/>
                <a:ea typeface="BIZ UDPゴシック" panose="020B0400000000000000" pitchFamily="50" charset="-128"/>
                <a:cs typeface="Meiryo"/>
                <a:sym typeface="Meiryo"/>
              </a:rPr>
              <a:t>支援は </a:t>
            </a:r>
            <a:r>
              <a:rPr lang="ja" sz="2100" b="1" dirty="0">
                <a:solidFill>
                  <a:srgbClr val="0070C0"/>
                </a:solidFill>
                <a:latin typeface="BIZ UDPゴシック" panose="020B0400000000000000" pitchFamily="50" charset="-128"/>
                <a:ea typeface="BIZ UDPゴシック" panose="020B0400000000000000" pitchFamily="50" charset="-128"/>
                <a:cs typeface="Meiryo"/>
                <a:sym typeface="Meiryo"/>
              </a:rPr>
              <a:t>インタラクティブ</a:t>
            </a:r>
            <a:endParaRPr sz="2100" b="1" dirty="0">
              <a:solidFill>
                <a:srgbClr val="0070C0"/>
              </a:solidFill>
              <a:latin typeface="BIZ UDPゴシック" panose="020B0400000000000000" pitchFamily="50" charset="-128"/>
              <a:ea typeface="BIZ UDPゴシック" panose="020B0400000000000000" pitchFamily="50" charset="-128"/>
              <a:cs typeface="Meiryo"/>
              <a:sym typeface="Meiryo"/>
            </a:endParaRPr>
          </a:p>
        </p:txBody>
      </p:sp>
      <p:sp>
        <p:nvSpPr>
          <p:cNvPr id="876" name="Google Shape;876;p20"/>
          <p:cNvSpPr/>
          <p:nvPr/>
        </p:nvSpPr>
        <p:spPr>
          <a:xfrm>
            <a:off x="3708000" y="1008000"/>
            <a:ext cx="6840000" cy="453600"/>
          </a:xfrm>
          <a:prstGeom prst="snip1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25000"/>
              </a:lnSpc>
              <a:spcBef>
                <a:spcPts val="0"/>
              </a:spcBef>
              <a:spcAft>
                <a:spcPts val="0"/>
              </a:spcAft>
              <a:buNone/>
            </a:pPr>
            <a:r>
              <a:rPr lang="ja-JP" altLang="en-US" sz="1400" b="1" dirty="0">
                <a:latin typeface="BIZ UDPゴシック" panose="020B0400000000000000" pitchFamily="50" charset="-128"/>
                <a:ea typeface="BIZ UDPゴシック" panose="020B0400000000000000" pitchFamily="50" charset="-128"/>
              </a:rPr>
              <a:t>しっかり向き合い つながる 支援で、あなたが輝く就労へ</a:t>
            </a:r>
            <a:endParaRPr sz="1400" b="1"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B1EC0A3F-D347-42B1-A41F-13DE27273397}"/>
              </a:ext>
            </a:extLst>
          </p:cNvPr>
          <p:cNvGrpSpPr/>
          <p:nvPr/>
        </p:nvGrpSpPr>
        <p:grpSpPr>
          <a:xfrm>
            <a:off x="7621365" y="710011"/>
            <a:ext cx="1880982" cy="209400"/>
            <a:chOff x="7674530" y="741910"/>
            <a:chExt cx="1880982" cy="209400"/>
          </a:xfrm>
        </p:grpSpPr>
        <p:sp>
          <p:nvSpPr>
            <p:cNvPr id="812" name="Google Shape;812;p20"/>
            <p:cNvSpPr txBox="1"/>
            <p:nvPr/>
          </p:nvSpPr>
          <p:spPr>
            <a:xfrm>
              <a:off x="7987602" y="741910"/>
              <a:ext cx="1198200" cy="20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50" b="1" dirty="0">
                  <a:solidFill>
                    <a:srgbClr val="0070C0"/>
                  </a:solidFill>
                  <a:highlight>
                    <a:schemeClr val="lt1"/>
                  </a:highlight>
                  <a:latin typeface="BIZ UDPゴシック" panose="020B0400000000000000" pitchFamily="50" charset="-128"/>
                  <a:ea typeface="BIZ UDPゴシック" panose="020B0400000000000000" pitchFamily="50" charset="-128"/>
                </a:rPr>
                <a:t>  双方向・対話型</a:t>
              </a:r>
              <a:endParaRPr sz="1050" b="1" dirty="0">
                <a:solidFill>
                  <a:srgbClr val="0070C0"/>
                </a:solidFill>
                <a:highlight>
                  <a:schemeClr val="lt1"/>
                </a:highlight>
                <a:latin typeface="BIZ UDPゴシック" panose="020B0400000000000000" pitchFamily="50" charset="-128"/>
                <a:ea typeface="BIZ UDPゴシック" panose="020B0400000000000000" pitchFamily="50" charset="-128"/>
              </a:endParaRPr>
            </a:p>
          </p:txBody>
        </p:sp>
        <p:cxnSp>
          <p:nvCxnSpPr>
            <p:cNvPr id="880" name="Google Shape;880;p20"/>
            <p:cNvCxnSpPr/>
            <p:nvPr/>
          </p:nvCxnSpPr>
          <p:spPr>
            <a:xfrm>
              <a:off x="7674530" y="846610"/>
              <a:ext cx="455100" cy="0"/>
            </a:xfrm>
            <a:prstGeom prst="straightConnector1">
              <a:avLst/>
            </a:prstGeom>
            <a:noFill/>
            <a:ln w="38100" cap="flat" cmpd="sng">
              <a:solidFill>
                <a:srgbClr val="1F80BF"/>
              </a:solidFill>
              <a:prstDash val="solid"/>
              <a:round/>
              <a:headEnd type="none" w="med" len="med"/>
              <a:tailEnd type="triangle" w="med" len="med"/>
            </a:ln>
          </p:spPr>
        </p:cxnSp>
        <p:cxnSp>
          <p:nvCxnSpPr>
            <p:cNvPr id="881" name="Google Shape;881;p20"/>
            <p:cNvCxnSpPr/>
            <p:nvPr/>
          </p:nvCxnSpPr>
          <p:spPr>
            <a:xfrm rot="10800000">
              <a:off x="9100412" y="846610"/>
              <a:ext cx="455100" cy="0"/>
            </a:xfrm>
            <a:prstGeom prst="straightConnector1">
              <a:avLst/>
            </a:prstGeom>
            <a:noFill/>
            <a:ln w="38100" cap="flat" cmpd="sng">
              <a:solidFill>
                <a:srgbClr val="1F80BF"/>
              </a:solidFill>
              <a:prstDash val="solid"/>
              <a:round/>
              <a:headEnd type="none" w="med" len="med"/>
              <a:tailEnd type="triangle" w="med" len="med"/>
            </a:ln>
          </p:spPr>
        </p:cxnSp>
      </p:grpSp>
      <p:sp>
        <p:nvSpPr>
          <p:cNvPr id="76" name="Google Shape;813;p20">
            <a:extLst>
              <a:ext uri="{FF2B5EF4-FFF2-40B4-BE49-F238E27FC236}">
                <a16:creationId xmlns:a16="http://schemas.microsoft.com/office/drawing/2014/main" id="{8D56F41C-8BD1-4339-8BA3-CCDACE777BD8}"/>
              </a:ext>
            </a:extLst>
          </p:cNvPr>
          <p:cNvSpPr/>
          <p:nvPr/>
        </p:nvSpPr>
        <p:spPr>
          <a:xfrm>
            <a:off x="144000" y="2744368"/>
            <a:ext cx="3276000" cy="360000"/>
          </a:xfrm>
          <a:prstGeom prst="rect">
            <a:avLst/>
          </a:prstGeom>
          <a:solidFill>
            <a:srgbClr val="27A3D5"/>
          </a:solidFill>
          <a:ln>
            <a:noFill/>
          </a:ln>
        </p:spPr>
        <p:txBody>
          <a:bodyPr spcFirstLastPara="1" wrap="square" lIns="91425" tIns="91425" rIns="91425" bIns="91425" anchor="ctr" anchorCtr="0">
            <a:noAutofit/>
          </a:bodyPr>
          <a:lstStyle/>
          <a:p>
            <a:pPr algn="ctr">
              <a:buSzPts val="800"/>
            </a:pPr>
            <a:r>
              <a:rPr lang="ja-JP" altLang="en-US" sz="1400" b="1" dirty="0">
                <a:solidFill>
                  <a:schemeClr val="bg1"/>
                </a:solidFill>
                <a:latin typeface="BIZ UDPゴシック" panose="020B0400000000000000" pitchFamily="50" charset="-128"/>
                <a:ea typeface="BIZ UDPゴシック" panose="020B0400000000000000" pitchFamily="50" charset="-128"/>
              </a:rPr>
              <a:t>選べる 得られる だから安心</a:t>
            </a:r>
            <a:endParaRPr sz="600" b="1" i="0" u="none" strike="noStrike" cap="none" dirty="0">
              <a:solidFill>
                <a:srgbClr val="FFFFFF"/>
              </a:solidFill>
              <a:latin typeface="Meiryo"/>
              <a:ea typeface="Meiryo"/>
              <a:cs typeface="Meiryo"/>
              <a:sym typeface="Meiryo"/>
            </a:endParaRPr>
          </a:p>
        </p:txBody>
      </p:sp>
      <p:pic>
        <p:nvPicPr>
          <p:cNvPr id="8" name="図 7">
            <a:extLst>
              <a:ext uri="{FF2B5EF4-FFF2-40B4-BE49-F238E27FC236}">
                <a16:creationId xmlns:a16="http://schemas.microsoft.com/office/drawing/2014/main" id="{679D1FC0-27EA-413A-98ED-A65FEF36BD09}"/>
              </a:ext>
            </a:extLst>
          </p:cNvPr>
          <p:cNvPicPr>
            <a:picLocks noChangeAspect="1"/>
          </p:cNvPicPr>
          <p:nvPr/>
        </p:nvPicPr>
        <p:blipFill rotWithShape="1">
          <a:blip r:embed="rId4"/>
          <a:srcRect/>
          <a:stretch/>
        </p:blipFill>
        <p:spPr>
          <a:xfrm>
            <a:off x="144000" y="4318060"/>
            <a:ext cx="1152000" cy="864000"/>
          </a:xfrm>
          <a:prstGeom prst="rect">
            <a:avLst/>
          </a:prstGeom>
        </p:spPr>
      </p:pic>
      <p:pic>
        <p:nvPicPr>
          <p:cNvPr id="5" name="図 4">
            <a:extLst>
              <a:ext uri="{FF2B5EF4-FFF2-40B4-BE49-F238E27FC236}">
                <a16:creationId xmlns:a16="http://schemas.microsoft.com/office/drawing/2014/main" id="{3FA8BBDC-7418-4EE0-B1D8-F8A310FED9E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21503" y="6418787"/>
            <a:ext cx="1456857" cy="437057"/>
          </a:xfrm>
          <a:prstGeom prst="rect">
            <a:avLst/>
          </a:prstGeom>
        </p:spPr>
      </p:pic>
      <p:pic>
        <p:nvPicPr>
          <p:cNvPr id="16" name="図 15">
            <a:extLst>
              <a:ext uri="{FF2B5EF4-FFF2-40B4-BE49-F238E27FC236}">
                <a16:creationId xmlns:a16="http://schemas.microsoft.com/office/drawing/2014/main" id="{E5D9C90D-05F6-4ABD-B442-6D9C9D4A72F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40908" y="6933899"/>
            <a:ext cx="1883649" cy="412220"/>
          </a:xfrm>
          <a:prstGeom prst="rect">
            <a:avLst/>
          </a:prstGeom>
        </p:spPr>
      </p:pic>
      <p:pic>
        <p:nvPicPr>
          <p:cNvPr id="20" name="図 19">
            <a:extLst>
              <a:ext uri="{FF2B5EF4-FFF2-40B4-BE49-F238E27FC236}">
                <a16:creationId xmlns:a16="http://schemas.microsoft.com/office/drawing/2014/main" id="{96CA9C45-6D60-4274-AD79-FE8DF503B7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04519" y="6933899"/>
            <a:ext cx="1381786" cy="412220"/>
          </a:xfrm>
          <a:prstGeom prst="rect">
            <a:avLst/>
          </a:prstGeom>
        </p:spPr>
      </p:pic>
      <p:pic>
        <p:nvPicPr>
          <p:cNvPr id="22" name="図 21">
            <a:extLst>
              <a:ext uri="{FF2B5EF4-FFF2-40B4-BE49-F238E27FC236}">
                <a16:creationId xmlns:a16="http://schemas.microsoft.com/office/drawing/2014/main" id="{E2D76E96-CCE7-4B87-89A1-8976F48ED3E0}"/>
              </a:ext>
            </a:extLst>
          </p:cNvPr>
          <p:cNvPicPr>
            <a:picLocks noChangeAspect="1"/>
          </p:cNvPicPr>
          <p:nvPr/>
        </p:nvPicPr>
        <p:blipFill rotWithShape="1">
          <a:blip r:embed="rId8">
            <a:extLst>
              <a:ext uri="{28A0092B-C50C-407E-A947-70E740481C1C}">
                <a14:useLocalDpi xmlns:a14="http://schemas.microsoft.com/office/drawing/2010/main" val="0"/>
              </a:ext>
            </a:extLst>
          </a:blip>
          <a:srcRect l="26824"/>
          <a:stretch/>
        </p:blipFill>
        <p:spPr>
          <a:xfrm>
            <a:off x="7376897" y="7020654"/>
            <a:ext cx="1367233" cy="221788"/>
          </a:xfrm>
          <a:prstGeom prst="rect">
            <a:avLst/>
          </a:prstGeom>
        </p:spPr>
      </p:pic>
      <p:pic>
        <p:nvPicPr>
          <p:cNvPr id="24" name="図 23">
            <a:extLst>
              <a:ext uri="{FF2B5EF4-FFF2-40B4-BE49-F238E27FC236}">
                <a16:creationId xmlns:a16="http://schemas.microsoft.com/office/drawing/2014/main" id="{99936AF2-D70D-474C-B4E2-0C16E40EB725}"/>
              </a:ext>
            </a:extLst>
          </p:cNvPr>
          <p:cNvPicPr>
            <a:picLocks noChangeAspect="1"/>
          </p:cNvPicPr>
          <p:nvPr/>
        </p:nvPicPr>
        <p:blipFill>
          <a:blip r:embed="rId9">
            <a:clrChange>
              <a:clrFrom>
                <a:srgbClr val="FEFEF2"/>
              </a:clrFrom>
              <a:clrTo>
                <a:srgbClr val="FEFEF2">
                  <a:alpha val="0"/>
                </a:srgbClr>
              </a:clrTo>
            </a:clrChange>
            <a:extLst>
              <a:ext uri="{28A0092B-C50C-407E-A947-70E740481C1C}">
                <a14:useLocalDpi xmlns:a14="http://schemas.microsoft.com/office/drawing/2010/main" val="0"/>
              </a:ext>
            </a:extLst>
          </a:blip>
          <a:stretch>
            <a:fillRect/>
          </a:stretch>
        </p:blipFill>
        <p:spPr>
          <a:xfrm>
            <a:off x="9165907" y="6448436"/>
            <a:ext cx="1260742" cy="336198"/>
          </a:xfrm>
          <a:prstGeom prst="rect">
            <a:avLst/>
          </a:prstGeom>
        </p:spPr>
      </p:pic>
      <p:sp>
        <p:nvSpPr>
          <p:cNvPr id="2" name="楕円 1">
            <a:extLst>
              <a:ext uri="{FF2B5EF4-FFF2-40B4-BE49-F238E27FC236}">
                <a16:creationId xmlns:a16="http://schemas.microsoft.com/office/drawing/2014/main" id="{853AF417-7121-4CDF-9161-6156FAE5BE85}"/>
              </a:ext>
            </a:extLst>
          </p:cNvPr>
          <p:cNvSpPr/>
          <p:nvPr/>
        </p:nvSpPr>
        <p:spPr>
          <a:xfrm>
            <a:off x="4050927" y="2461252"/>
            <a:ext cx="1392198" cy="1392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72" name="Google Shape;872;p20"/>
          <p:cNvPicPr preferRelativeResize="0"/>
          <p:nvPr/>
        </p:nvPicPr>
        <p:blipFill>
          <a:blip r:embed="rId10">
            <a:alphaModFix/>
          </a:blip>
          <a:stretch>
            <a:fillRect/>
          </a:stretch>
        </p:blipFill>
        <p:spPr>
          <a:xfrm>
            <a:off x="3539096" y="2545107"/>
            <a:ext cx="2249788" cy="1349849"/>
          </a:xfrm>
          <a:prstGeom prst="rect">
            <a:avLst/>
          </a:prstGeom>
          <a:noFill/>
          <a:ln>
            <a:noFill/>
          </a:ln>
        </p:spPr>
      </p:pic>
      <p:sp>
        <p:nvSpPr>
          <p:cNvPr id="63" name="楕円 62">
            <a:extLst>
              <a:ext uri="{FF2B5EF4-FFF2-40B4-BE49-F238E27FC236}">
                <a16:creationId xmlns:a16="http://schemas.microsoft.com/office/drawing/2014/main" id="{557A2052-E196-41BC-8C48-BDD44A150B0D}"/>
              </a:ext>
            </a:extLst>
          </p:cNvPr>
          <p:cNvSpPr/>
          <p:nvPr/>
        </p:nvSpPr>
        <p:spPr>
          <a:xfrm>
            <a:off x="8789140" y="2461252"/>
            <a:ext cx="1392198" cy="1392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楕円 65">
            <a:extLst>
              <a:ext uri="{FF2B5EF4-FFF2-40B4-BE49-F238E27FC236}">
                <a16:creationId xmlns:a16="http://schemas.microsoft.com/office/drawing/2014/main" id="{3E0EE2B3-674E-4A56-9B18-82BF4738C19C}"/>
              </a:ext>
            </a:extLst>
          </p:cNvPr>
          <p:cNvSpPr/>
          <p:nvPr/>
        </p:nvSpPr>
        <p:spPr>
          <a:xfrm>
            <a:off x="8759355" y="4030091"/>
            <a:ext cx="1392198" cy="1392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楕円 66">
            <a:extLst>
              <a:ext uri="{FF2B5EF4-FFF2-40B4-BE49-F238E27FC236}">
                <a16:creationId xmlns:a16="http://schemas.microsoft.com/office/drawing/2014/main" id="{572BF2E9-3CEE-4DB8-AE69-B67AD47984A6}"/>
              </a:ext>
            </a:extLst>
          </p:cNvPr>
          <p:cNvSpPr/>
          <p:nvPr/>
        </p:nvSpPr>
        <p:spPr>
          <a:xfrm>
            <a:off x="4050927" y="3987559"/>
            <a:ext cx="1392198" cy="1392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68" name="Google Shape;868;p20"/>
          <p:cNvPicPr preferRelativeResize="0"/>
          <p:nvPr/>
        </p:nvPicPr>
        <p:blipFill>
          <a:blip r:embed="rId11">
            <a:alphaModFix/>
          </a:blip>
          <a:stretch>
            <a:fillRect/>
          </a:stretch>
        </p:blipFill>
        <p:spPr>
          <a:xfrm>
            <a:off x="8498751" y="2412469"/>
            <a:ext cx="2059102" cy="1514984"/>
          </a:xfrm>
          <a:prstGeom prst="rect">
            <a:avLst/>
          </a:prstGeom>
          <a:noFill/>
          <a:ln>
            <a:noFill/>
          </a:ln>
        </p:spPr>
      </p:pic>
      <p:pic>
        <p:nvPicPr>
          <p:cNvPr id="869" name="Google Shape;869;p20"/>
          <p:cNvPicPr preferRelativeResize="0"/>
          <p:nvPr/>
        </p:nvPicPr>
        <p:blipFill>
          <a:blip r:embed="rId12">
            <a:alphaModFix/>
          </a:blip>
          <a:stretch>
            <a:fillRect/>
          </a:stretch>
        </p:blipFill>
        <p:spPr>
          <a:xfrm>
            <a:off x="8450021" y="3847022"/>
            <a:ext cx="2055872" cy="1541885"/>
          </a:xfrm>
          <a:prstGeom prst="rect">
            <a:avLst/>
          </a:prstGeom>
          <a:noFill/>
          <a:ln>
            <a:noFill/>
          </a:ln>
        </p:spPr>
      </p:pic>
      <p:grpSp>
        <p:nvGrpSpPr>
          <p:cNvPr id="873" name="Google Shape;873;p20"/>
          <p:cNvGrpSpPr/>
          <p:nvPr/>
        </p:nvGrpSpPr>
        <p:grpSpPr>
          <a:xfrm>
            <a:off x="3906927" y="4047687"/>
            <a:ext cx="1458222" cy="1199765"/>
            <a:chOff x="4089700" y="3708250"/>
            <a:chExt cx="1784850" cy="1468500"/>
          </a:xfrm>
        </p:grpSpPr>
        <p:pic>
          <p:nvPicPr>
            <p:cNvPr id="874" name="Google Shape;874;p20"/>
            <p:cNvPicPr preferRelativeResize="0"/>
            <p:nvPr/>
          </p:nvPicPr>
          <p:blipFill rotWithShape="1">
            <a:blip r:embed="rId13">
              <a:alphaModFix/>
            </a:blip>
            <a:srcRect l="12498" r="54637" b="41107"/>
            <a:stretch/>
          </p:blipFill>
          <p:spPr>
            <a:xfrm>
              <a:off x="4723750" y="3708250"/>
              <a:ext cx="1150800" cy="1468500"/>
            </a:xfrm>
            <a:prstGeom prst="rect">
              <a:avLst/>
            </a:prstGeom>
            <a:noFill/>
            <a:ln w="6350">
              <a:noFill/>
            </a:ln>
          </p:spPr>
        </p:pic>
        <p:pic>
          <p:nvPicPr>
            <p:cNvPr id="875" name="Google Shape;875;p20"/>
            <p:cNvPicPr preferRelativeResize="0"/>
            <p:nvPr/>
          </p:nvPicPr>
          <p:blipFill rotWithShape="1">
            <a:blip r:embed="rId13">
              <a:alphaModFix/>
            </a:blip>
            <a:srcRect l="44259" r="20184" b="41107"/>
            <a:stretch/>
          </p:blipFill>
          <p:spPr>
            <a:xfrm>
              <a:off x="4089700" y="3708250"/>
              <a:ext cx="1245000" cy="1468500"/>
            </a:xfrm>
            <a:prstGeom prst="rect">
              <a:avLst/>
            </a:prstGeom>
            <a:noFill/>
            <a:ln w="6350">
              <a:noFill/>
            </a:ln>
          </p:spPr>
        </p:pic>
      </p:grpSp>
      <p:cxnSp>
        <p:nvCxnSpPr>
          <p:cNvPr id="10" name="直線コネクタ 9">
            <a:extLst>
              <a:ext uri="{FF2B5EF4-FFF2-40B4-BE49-F238E27FC236}">
                <a16:creationId xmlns:a16="http://schemas.microsoft.com/office/drawing/2014/main" id="{87A81C57-9E10-48FC-80C4-1230B5B0F43B}"/>
              </a:ext>
            </a:extLst>
          </p:cNvPr>
          <p:cNvCxnSpPr/>
          <p:nvPr/>
        </p:nvCxnSpPr>
        <p:spPr>
          <a:xfrm>
            <a:off x="7128000" y="1584000"/>
            <a:ext cx="0" cy="46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8D4382A-3534-4914-90C7-686D025FB084}"/>
              </a:ext>
            </a:extLst>
          </p:cNvPr>
          <p:cNvCxnSpPr/>
          <p:nvPr/>
        </p:nvCxnSpPr>
        <p:spPr>
          <a:xfrm>
            <a:off x="3708000" y="3924000"/>
            <a:ext cx="6842002" cy="0"/>
          </a:xfrm>
          <a:prstGeom prst="line">
            <a:avLst/>
          </a:prstGeom>
        </p:spPr>
        <p:style>
          <a:lnRef idx="1">
            <a:schemeClr val="accent1"/>
          </a:lnRef>
          <a:fillRef idx="0">
            <a:schemeClr val="accent1"/>
          </a:fillRef>
          <a:effectRef idx="0">
            <a:schemeClr val="accent1"/>
          </a:effectRef>
          <a:fontRef idx="minor">
            <a:schemeClr val="tx1"/>
          </a:fontRef>
        </p:style>
      </p:cxnSp>
      <p:pic>
        <p:nvPicPr>
          <p:cNvPr id="877" name="Google Shape;877;p20"/>
          <p:cNvPicPr preferRelativeResize="0"/>
          <p:nvPr/>
        </p:nvPicPr>
        <p:blipFill>
          <a:blip r:embed="rId14">
            <a:alphaModFix/>
          </a:blip>
          <a:stretch>
            <a:fillRect/>
          </a:stretch>
        </p:blipFill>
        <p:spPr>
          <a:xfrm rot="-163600">
            <a:off x="9970792" y="373425"/>
            <a:ext cx="573360" cy="1060626"/>
          </a:xfrm>
          <a:prstGeom prst="rect">
            <a:avLst/>
          </a:prstGeom>
          <a:noFill/>
          <a:ln>
            <a:noFill/>
          </a:ln>
        </p:spPr>
      </p:pic>
      <p:sp>
        <p:nvSpPr>
          <p:cNvPr id="70" name="楕円 69">
            <a:extLst>
              <a:ext uri="{FF2B5EF4-FFF2-40B4-BE49-F238E27FC236}">
                <a16:creationId xmlns:a16="http://schemas.microsoft.com/office/drawing/2014/main" id="{648E4871-D5DF-44A5-B182-2282A7FEC77C}"/>
              </a:ext>
            </a:extLst>
          </p:cNvPr>
          <p:cNvSpPr/>
          <p:nvPr/>
        </p:nvSpPr>
        <p:spPr>
          <a:xfrm rot="20879940">
            <a:off x="206227" y="1812377"/>
            <a:ext cx="1616607" cy="472839"/>
          </a:xfrm>
          <a:prstGeom prst="ellipse">
            <a:avLst/>
          </a:prstGeom>
          <a:noFill/>
          <a:ln w="63500">
            <a:solidFill>
              <a:srgbClr val="FCF7CE">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5" name="Google Shape;815;p20"/>
          <p:cNvSpPr txBox="1"/>
          <p:nvPr/>
        </p:nvSpPr>
        <p:spPr>
          <a:xfrm>
            <a:off x="224326" y="1459097"/>
            <a:ext cx="1689693" cy="399698"/>
          </a:xfrm>
          <a:prstGeom prst="rect">
            <a:avLst/>
          </a:prstGeom>
          <a:noFill/>
          <a:ln>
            <a:noFill/>
          </a:ln>
        </p:spPr>
        <p:txBody>
          <a:bodyPr spcFirstLastPara="1" wrap="square" lIns="0" tIns="49525" rIns="0" bIns="0" anchor="ctr" anchorCtr="0">
            <a:noAutofit/>
          </a:bodyPr>
          <a:lstStyle/>
          <a:p>
            <a:pPr marL="12700" lvl="0" indent="0" algn="ctr" rtl="0">
              <a:lnSpc>
                <a:spcPct val="125000"/>
              </a:lnSpc>
              <a:spcBef>
                <a:spcPts val="0"/>
              </a:spcBef>
              <a:spcAft>
                <a:spcPts val="0"/>
              </a:spcAft>
              <a:buClr>
                <a:srgbClr val="000000"/>
              </a:buClr>
              <a:buSzPts val="700"/>
              <a:buFont typeface="Arial"/>
              <a:buNone/>
            </a:pPr>
            <a:r>
              <a:rPr lang="ja" sz="1050" b="1" dirty="0">
                <a:solidFill>
                  <a:schemeClr val="accent5"/>
                </a:solidFill>
                <a:latin typeface="BIZ UDPゴシック" panose="020B0400000000000000" pitchFamily="50" charset="-128"/>
                <a:ea typeface="BIZ UDPゴシック" panose="020B0400000000000000" pitchFamily="50" charset="-128"/>
              </a:rPr>
              <a:t>双方向・対話型の</a:t>
            </a:r>
            <a:endParaRPr lang="en-US" altLang="ja" sz="1050" b="1" dirty="0">
              <a:solidFill>
                <a:schemeClr val="accent5"/>
              </a:solidFill>
              <a:latin typeface="BIZ UDPゴシック" panose="020B0400000000000000" pitchFamily="50" charset="-128"/>
              <a:ea typeface="BIZ UDPゴシック" panose="020B0400000000000000" pitchFamily="50" charset="-128"/>
            </a:endParaRPr>
          </a:p>
          <a:p>
            <a:pPr marL="12700" lvl="0" indent="0" algn="ctr" rtl="0">
              <a:lnSpc>
                <a:spcPct val="125000"/>
              </a:lnSpc>
              <a:spcBef>
                <a:spcPts val="0"/>
              </a:spcBef>
              <a:spcAft>
                <a:spcPts val="0"/>
              </a:spcAft>
              <a:buClr>
                <a:srgbClr val="000000"/>
              </a:buClr>
              <a:buSzPts val="700"/>
              <a:buFont typeface="Arial"/>
              <a:buNone/>
            </a:pPr>
            <a:r>
              <a:rPr lang="ja" sz="1050" b="1" dirty="0">
                <a:solidFill>
                  <a:schemeClr val="accent5"/>
                </a:solidFill>
                <a:latin typeface="BIZ UDPゴシック" panose="020B0400000000000000" pitchFamily="50" charset="-128"/>
                <a:ea typeface="BIZ UDPゴシック" panose="020B0400000000000000" pitchFamily="50" charset="-128"/>
              </a:rPr>
              <a:t>コミュニケーション</a:t>
            </a:r>
            <a:endParaRPr sz="1050" b="1" dirty="0">
              <a:solidFill>
                <a:schemeClr val="accent5"/>
              </a:solidFill>
              <a:latin typeface="BIZ UDPゴシック" panose="020B0400000000000000" pitchFamily="50" charset="-128"/>
              <a:ea typeface="BIZ UDPゴシック" panose="020B0400000000000000" pitchFamily="50" charset="-128"/>
            </a:endParaRPr>
          </a:p>
        </p:txBody>
      </p:sp>
      <p:sp>
        <p:nvSpPr>
          <p:cNvPr id="71" name="Google Shape;815;p20">
            <a:extLst>
              <a:ext uri="{FF2B5EF4-FFF2-40B4-BE49-F238E27FC236}">
                <a16:creationId xmlns:a16="http://schemas.microsoft.com/office/drawing/2014/main" id="{E6C6E81C-58F6-4B22-9D80-C95E54F1258D}"/>
              </a:ext>
            </a:extLst>
          </p:cNvPr>
          <p:cNvSpPr txBox="1"/>
          <p:nvPr/>
        </p:nvSpPr>
        <p:spPr>
          <a:xfrm>
            <a:off x="224326" y="2289382"/>
            <a:ext cx="1689693" cy="284846"/>
          </a:xfrm>
          <a:prstGeom prst="rect">
            <a:avLst/>
          </a:prstGeom>
          <a:noFill/>
          <a:ln>
            <a:noFill/>
          </a:ln>
        </p:spPr>
        <p:txBody>
          <a:bodyPr spcFirstLastPara="1" wrap="square" lIns="0" tIns="49525" rIns="0" bIns="0" anchor="ctr" anchorCtr="0">
            <a:noAutofit/>
          </a:bodyPr>
          <a:lstStyle/>
          <a:p>
            <a:pPr marL="12700" lvl="0" indent="0" algn="ctr" rtl="0">
              <a:lnSpc>
                <a:spcPct val="125000"/>
              </a:lnSpc>
              <a:spcBef>
                <a:spcPts val="0"/>
              </a:spcBef>
              <a:spcAft>
                <a:spcPts val="0"/>
              </a:spcAft>
              <a:buClr>
                <a:srgbClr val="000000"/>
              </a:buClr>
              <a:buSzPts val="700"/>
              <a:buFont typeface="Arial"/>
              <a:buNone/>
            </a:pPr>
            <a:r>
              <a:rPr lang="ja" sz="1050" b="1" dirty="0">
                <a:solidFill>
                  <a:schemeClr val="accent5"/>
                </a:solidFill>
                <a:latin typeface="BIZ UDPゴシック" panose="020B0400000000000000" pitchFamily="50" charset="-128"/>
                <a:ea typeface="BIZ UDPゴシック" panose="020B0400000000000000" pitchFamily="50" charset="-128"/>
              </a:rPr>
              <a:t>それがアクセスジョブです</a:t>
            </a:r>
            <a:endParaRPr sz="1100" b="1" dirty="0">
              <a:solidFill>
                <a:schemeClr val="accent5"/>
              </a:solidFill>
              <a:latin typeface="BIZ UDPゴシック" panose="020B0400000000000000" pitchFamily="50" charset="-128"/>
              <a:ea typeface="BIZ UDPゴシック" panose="020B0400000000000000" pitchFamily="50" charset="-128"/>
            </a:endParaRPr>
          </a:p>
        </p:txBody>
      </p:sp>
      <p:sp>
        <p:nvSpPr>
          <p:cNvPr id="72" name="Google Shape;815;p20">
            <a:extLst>
              <a:ext uri="{FF2B5EF4-FFF2-40B4-BE49-F238E27FC236}">
                <a16:creationId xmlns:a16="http://schemas.microsoft.com/office/drawing/2014/main" id="{628F8B6E-0ABC-4FF7-BE98-7BA098B1B876}"/>
              </a:ext>
            </a:extLst>
          </p:cNvPr>
          <p:cNvSpPr txBox="1"/>
          <p:nvPr/>
        </p:nvSpPr>
        <p:spPr>
          <a:xfrm>
            <a:off x="224326" y="1900362"/>
            <a:ext cx="1689693" cy="386746"/>
          </a:xfrm>
          <a:prstGeom prst="rect">
            <a:avLst/>
          </a:prstGeom>
          <a:noFill/>
          <a:ln>
            <a:noFill/>
          </a:ln>
        </p:spPr>
        <p:txBody>
          <a:bodyPr spcFirstLastPara="1" wrap="square" lIns="0" tIns="49525" rIns="0" bIns="0" anchor="ctr" anchorCtr="0">
            <a:noAutofit/>
          </a:bodyPr>
          <a:lstStyle/>
          <a:p>
            <a:pPr marL="12700" lvl="0" indent="0" algn="ctr" rtl="0">
              <a:spcBef>
                <a:spcPts val="0"/>
              </a:spcBef>
              <a:spcAft>
                <a:spcPts val="0"/>
              </a:spcAft>
              <a:buClr>
                <a:srgbClr val="000000"/>
              </a:buClr>
              <a:buSzPts val="700"/>
              <a:buFont typeface="Arial"/>
              <a:buNone/>
            </a:pPr>
            <a:r>
              <a:rPr lang="ja" sz="1050" b="1" dirty="0">
                <a:solidFill>
                  <a:schemeClr val="accent5"/>
                </a:solidFill>
                <a:latin typeface="BIZ UDPゴシック" panose="020B0400000000000000" pitchFamily="50" charset="-128"/>
                <a:ea typeface="BIZ UDPゴシック" panose="020B0400000000000000" pitchFamily="50" charset="-128"/>
              </a:rPr>
              <a:t>親身な個別対応と</a:t>
            </a:r>
            <a:endParaRPr lang="en-US" altLang="ja" sz="1050" b="1" dirty="0">
              <a:solidFill>
                <a:schemeClr val="accent5"/>
              </a:solidFill>
              <a:latin typeface="BIZ UDPゴシック" panose="020B0400000000000000" pitchFamily="50" charset="-128"/>
              <a:ea typeface="BIZ UDPゴシック" panose="020B0400000000000000" pitchFamily="50" charset="-128"/>
            </a:endParaRPr>
          </a:p>
          <a:p>
            <a:pPr marL="12700" lvl="0" indent="0" algn="ctr" rtl="0">
              <a:lnSpc>
                <a:spcPct val="125000"/>
              </a:lnSpc>
              <a:spcBef>
                <a:spcPts val="0"/>
              </a:spcBef>
              <a:spcAft>
                <a:spcPts val="0"/>
              </a:spcAft>
              <a:buClr>
                <a:srgbClr val="000000"/>
              </a:buClr>
              <a:buSzPts val="700"/>
              <a:buFont typeface="Arial"/>
              <a:buNone/>
            </a:pPr>
            <a:r>
              <a:rPr lang="ja" sz="1050" b="1" dirty="0">
                <a:solidFill>
                  <a:schemeClr val="accent5"/>
                </a:solidFill>
                <a:latin typeface="BIZ UDPゴシック" panose="020B0400000000000000" pitchFamily="50" charset="-128"/>
                <a:ea typeface="BIZ UDPゴシック" panose="020B0400000000000000" pitchFamily="50" charset="-128"/>
              </a:rPr>
              <a:t>心地よい雰囲気</a:t>
            </a:r>
            <a:r>
              <a:rPr lang="ja-JP" altLang="en-US" sz="1050" b="1" dirty="0">
                <a:solidFill>
                  <a:schemeClr val="accent5"/>
                </a:solidFill>
                <a:latin typeface="BIZ UDPゴシック" panose="020B0400000000000000" pitchFamily="50" charset="-128"/>
                <a:ea typeface="BIZ UDPゴシック" panose="020B0400000000000000" pitchFamily="50" charset="-128"/>
              </a:rPr>
              <a:t>の事業所</a:t>
            </a:r>
            <a:endParaRPr lang="en-US" altLang="ja" sz="1050" b="1" dirty="0">
              <a:solidFill>
                <a:schemeClr val="accent5"/>
              </a:solidFill>
              <a:latin typeface="BIZ UDPゴシック" panose="020B0400000000000000" pitchFamily="50" charset="-128"/>
              <a:ea typeface="BIZ UDPゴシック" panose="020B0400000000000000" pitchFamily="50" charset="-128"/>
            </a:endParaRPr>
          </a:p>
        </p:txBody>
      </p:sp>
      <p:sp>
        <p:nvSpPr>
          <p:cNvPr id="831" name="Google Shape;831;p20"/>
          <p:cNvSpPr/>
          <p:nvPr/>
        </p:nvSpPr>
        <p:spPr>
          <a:xfrm rot="16200000">
            <a:off x="5796000" y="3924000"/>
            <a:ext cx="1332000" cy="1332000"/>
          </a:xfrm>
          <a:prstGeom prst="rect">
            <a:avLst/>
          </a:prstGeom>
          <a:solidFill>
            <a:schemeClr val="bg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rgbClr val="FFFFFF"/>
              </a:solidFill>
              <a:latin typeface="Calibri"/>
              <a:ea typeface="Calibri"/>
              <a:cs typeface="Calibri"/>
              <a:sym typeface="Calibri"/>
            </a:endParaRPr>
          </a:p>
        </p:txBody>
      </p:sp>
      <p:sp>
        <p:nvSpPr>
          <p:cNvPr id="837" name="Google Shape;837;p20"/>
          <p:cNvSpPr/>
          <p:nvPr/>
        </p:nvSpPr>
        <p:spPr>
          <a:xfrm>
            <a:off x="5940000" y="4572000"/>
            <a:ext cx="1260000" cy="540000"/>
          </a:xfrm>
          <a:prstGeom prst="snip1Rect">
            <a:avLst>
              <a:gd name="adj" fmla="val 16667"/>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ja" sz="2700" b="1" dirty="0">
                <a:solidFill>
                  <a:srgbClr val="FFFFFF"/>
                </a:solidFill>
                <a:latin typeface="BIZ UDPゴシック" panose="020B0400000000000000" pitchFamily="50" charset="-128"/>
                <a:ea typeface="BIZ UDPゴシック" panose="020B0400000000000000" pitchFamily="50" charset="-128"/>
                <a:cs typeface="Calibri"/>
                <a:sym typeface="Calibri"/>
              </a:rPr>
              <a:t>外部</a:t>
            </a:r>
            <a:r>
              <a:rPr lang="ja" sz="1200" b="1" dirty="0">
                <a:solidFill>
                  <a:srgbClr val="FFFFFF"/>
                </a:solidFill>
                <a:latin typeface="BIZ UDPゴシック" panose="020B0400000000000000" pitchFamily="50" charset="-128"/>
                <a:ea typeface="BIZ UDPゴシック" panose="020B0400000000000000" pitchFamily="50" charset="-128"/>
                <a:cs typeface="Calibri"/>
                <a:sym typeface="Calibri"/>
              </a:rPr>
              <a:t>連携</a:t>
            </a:r>
            <a:endParaRPr sz="1200" b="1" dirty="0">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849" name="Google Shape;849;p20"/>
          <p:cNvSpPr/>
          <p:nvPr/>
        </p:nvSpPr>
        <p:spPr>
          <a:xfrm>
            <a:off x="6300000" y="3096000"/>
            <a:ext cx="1656000" cy="1656000"/>
          </a:xfrm>
          <a:prstGeom prst="flowChartDecis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600" b="1" dirty="0">
              <a:solidFill>
                <a:srgbClr val="0088CD"/>
              </a:solidFill>
              <a:highlight>
                <a:schemeClr val="lt1"/>
              </a:highlight>
            </a:endParaRPr>
          </a:p>
        </p:txBody>
      </p:sp>
      <p:pic>
        <p:nvPicPr>
          <p:cNvPr id="871" name="Google Shape;871;p20"/>
          <p:cNvPicPr preferRelativeResize="0">
            <a:picLocks noChangeAspect="1"/>
          </p:cNvPicPr>
          <p:nvPr/>
        </p:nvPicPr>
        <p:blipFill rotWithShape="1">
          <a:blip r:embed="rId15">
            <a:alphaModFix/>
          </a:blip>
          <a:srcRect l="68903" t="66351" r="8276" b="4825"/>
          <a:stretch/>
        </p:blipFill>
        <p:spPr>
          <a:xfrm>
            <a:off x="6693305" y="3422523"/>
            <a:ext cx="864000" cy="879108"/>
          </a:xfrm>
          <a:prstGeom prst="rect">
            <a:avLst/>
          </a:prstGeom>
          <a:noFill/>
          <a:ln>
            <a:noFill/>
          </a:ln>
        </p:spPr>
      </p:pic>
      <p:sp>
        <p:nvSpPr>
          <p:cNvPr id="828" name="Google Shape;828;p20"/>
          <p:cNvSpPr txBox="1"/>
          <p:nvPr/>
        </p:nvSpPr>
        <p:spPr>
          <a:xfrm>
            <a:off x="144000" y="604062"/>
            <a:ext cx="32760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400" b="1" dirty="0">
                <a:solidFill>
                  <a:schemeClr val="accent5">
                    <a:lumMod val="75000"/>
                  </a:schemeClr>
                </a:solidFill>
                <a:latin typeface="BIZ UDPゴシック" panose="020B0400000000000000" pitchFamily="50" charset="-128"/>
                <a:ea typeface="BIZ UDPゴシック" panose="020B0400000000000000" pitchFamily="50" charset="-128"/>
              </a:rPr>
              <a:t>Interactive＝双方向</a:t>
            </a:r>
            <a:r>
              <a:rPr lang="ja-JP" altLang="en-US" sz="1400" b="1" dirty="0">
                <a:solidFill>
                  <a:schemeClr val="accent5">
                    <a:lumMod val="75000"/>
                  </a:schemeClr>
                </a:solidFill>
                <a:latin typeface="BIZ UDPゴシック" panose="020B0400000000000000" pitchFamily="50" charset="-128"/>
                <a:ea typeface="BIZ UDPゴシック" panose="020B0400000000000000" pitchFamily="50" charset="-128"/>
              </a:rPr>
              <a:t>・対話型</a:t>
            </a:r>
            <a:endParaRPr sz="1600" b="1" dirty="0">
              <a:solidFill>
                <a:schemeClr val="accent5">
                  <a:lumMod val="75000"/>
                </a:schemeClr>
              </a:solidFill>
              <a:latin typeface="BIZ UDPゴシック" panose="020B0400000000000000" pitchFamily="50" charset="-128"/>
              <a:ea typeface="BIZ UDPゴシック" panose="020B0400000000000000" pitchFamily="50" charset="-128"/>
            </a:endParaRPr>
          </a:p>
        </p:txBody>
      </p:sp>
      <p:sp>
        <p:nvSpPr>
          <p:cNvPr id="830" name="Google Shape;830;p20"/>
          <p:cNvSpPr txBox="1"/>
          <p:nvPr/>
        </p:nvSpPr>
        <p:spPr>
          <a:xfrm>
            <a:off x="504000" y="228765"/>
            <a:ext cx="2556000" cy="431106"/>
          </a:xfrm>
          <a:prstGeom prst="rect">
            <a:avLst/>
          </a:prstGeom>
          <a:noFill/>
          <a:ln>
            <a:noFill/>
          </a:ln>
        </p:spPr>
        <p:txBody>
          <a:bodyPr spcFirstLastPara="1" wrap="square" lIns="0" tIns="12050" rIns="0" bIns="0" anchor="ctr" anchorCtr="0">
            <a:noAutofit/>
          </a:bodyPr>
          <a:lstStyle/>
          <a:p>
            <a:pPr marL="0" marR="5080" lvl="0" indent="0" algn="ctr" rtl="0">
              <a:lnSpc>
                <a:spcPct val="115000"/>
              </a:lnSpc>
              <a:spcBef>
                <a:spcPts val="0"/>
              </a:spcBef>
              <a:spcAft>
                <a:spcPts val="0"/>
              </a:spcAft>
              <a:buNone/>
            </a:pPr>
            <a:r>
              <a:rPr lang="ja" sz="2000" b="1" dirty="0">
                <a:solidFill>
                  <a:schemeClr val="dk1"/>
                </a:solidFill>
                <a:latin typeface="BIZ UDPゴシック" panose="020B0400000000000000" pitchFamily="50" charset="-128"/>
                <a:ea typeface="BIZ UDPゴシック" panose="020B0400000000000000" pitchFamily="50" charset="-128"/>
              </a:rPr>
              <a:t>インタラクティブ</a:t>
            </a:r>
            <a:endParaRPr sz="2000" b="1" dirty="0">
              <a:solidFill>
                <a:schemeClr val="dk1"/>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F7287A0D-EE54-4AFC-B7F1-90FADBED066E}"/>
              </a:ext>
            </a:extLst>
          </p:cNvPr>
          <p:cNvPicPr>
            <a:picLocks/>
          </p:cNvPicPr>
          <p:nvPr/>
        </p:nvPicPr>
        <p:blipFill rotWithShape="1">
          <a:blip r:embed="rId16" cstate="hqprint">
            <a:extLst>
              <a:ext uri="{28A0092B-C50C-407E-A947-70E740481C1C}">
                <a14:useLocalDpi xmlns:a14="http://schemas.microsoft.com/office/drawing/2010/main" val="0"/>
              </a:ext>
            </a:extLst>
          </a:blip>
          <a:srcRect l="32604" t="24256" r="14776" b="24425"/>
          <a:stretch/>
        </p:blipFill>
        <p:spPr>
          <a:xfrm>
            <a:off x="1935429" y="1479328"/>
            <a:ext cx="1484571" cy="1108800"/>
          </a:xfrm>
          <a:prstGeom prst="rect">
            <a:avLst/>
          </a:prstGeom>
        </p:spPr>
      </p:pic>
      <p:pic>
        <p:nvPicPr>
          <p:cNvPr id="6" name="図 5">
            <a:extLst>
              <a:ext uri="{FF2B5EF4-FFF2-40B4-BE49-F238E27FC236}">
                <a16:creationId xmlns:a16="http://schemas.microsoft.com/office/drawing/2014/main" id="{5912A27C-DA7C-4C52-BE3C-066E6B47D9FF}"/>
              </a:ext>
            </a:extLst>
          </p:cNvPr>
          <p:cNvPicPr>
            <a:picLocks/>
          </p:cNvPicPr>
          <p:nvPr/>
        </p:nvPicPr>
        <p:blipFill rotWithShape="1">
          <a:blip r:embed="rId17" cstate="hqprint">
            <a:extLst>
              <a:ext uri="{28A0092B-C50C-407E-A947-70E740481C1C}">
                <a14:useLocalDpi xmlns:a14="http://schemas.microsoft.com/office/drawing/2010/main" val="0"/>
              </a:ext>
            </a:extLst>
          </a:blip>
          <a:srcRect l="14119" t="2884" r="6532" b="7659"/>
          <a:stretch/>
        </p:blipFill>
        <p:spPr>
          <a:xfrm>
            <a:off x="144000" y="3276000"/>
            <a:ext cx="1152000" cy="864000"/>
          </a:xfrm>
          <a:prstGeom prst="rect">
            <a:avLst/>
          </a:prstGeom>
        </p:spPr>
      </p:pic>
      <p:pic>
        <p:nvPicPr>
          <p:cNvPr id="9" name="図 8">
            <a:extLst>
              <a:ext uri="{FF2B5EF4-FFF2-40B4-BE49-F238E27FC236}">
                <a16:creationId xmlns:a16="http://schemas.microsoft.com/office/drawing/2014/main" id="{5B183CDC-5B73-4B84-A889-089A2F3208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37959" y="6518794"/>
            <a:ext cx="1030637" cy="225451"/>
          </a:xfrm>
          <a:prstGeom prst="rect">
            <a:avLst/>
          </a:prstGeom>
        </p:spPr>
      </p:pic>
      <p:pic>
        <p:nvPicPr>
          <p:cNvPr id="18" name="図 17">
            <a:extLst>
              <a:ext uri="{FF2B5EF4-FFF2-40B4-BE49-F238E27FC236}">
                <a16:creationId xmlns:a16="http://schemas.microsoft.com/office/drawing/2014/main" id="{7AA18761-97BD-4F77-9451-8BE4A6251DE1}"/>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7961334" y="6520769"/>
            <a:ext cx="1112372" cy="223476"/>
          </a:xfrm>
          <a:prstGeom prst="rect">
            <a:avLst/>
          </a:prstGeom>
        </p:spPr>
      </p:pic>
      <p:sp>
        <p:nvSpPr>
          <p:cNvPr id="80" name="Google Shape;845;p20"/>
          <p:cNvSpPr txBox="1"/>
          <p:nvPr/>
        </p:nvSpPr>
        <p:spPr>
          <a:xfrm>
            <a:off x="1439999" y="6405844"/>
            <a:ext cx="2088000" cy="900000"/>
          </a:xfrm>
          <a:prstGeom prst="rect">
            <a:avLst/>
          </a:prstGeom>
          <a:noFill/>
          <a:ln>
            <a:noFill/>
          </a:ln>
        </p:spPr>
        <p:txBody>
          <a:bodyPr spcFirstLastPara="1" wrap="square" lIns="0" tIns="0" rIns="0" bIns="0" anchor="t" anchorCtr="0">
            <a:noAutofit/>
          </a:bodyPr>
          <a:lstStyle/>
          <a:p>
            <a:pPr marL="12700" lvl="0" indent="0" algn="l" rtl="0">
              <a:lnSpc>
                <a:spcPct val="125000"/>
              </a:lnSpc>
              <a:spcBef>
                <a:spcPts val="0"/>
              </a:spcBef>
              <a:spcAft>
                <a:spcPts val="0"/>
              </a:spcAft>
              <a:buClr>
                <a:schemeClr val="dk1"/>
              </a:buClr>
              <a:buSzPts val="700"/>
              <a:buFont typeface="Arial"/>
              <a:buNone/>
            </a:pPr>
            <a:r>
              <a:rPr lang="ja-JP" altLang="en-US" sz="1000" b="1" dirty="0">
                <a:solidFill>
                  <a:schemeClr val="accent5"/>
                </a:solidFill>
                <a:latin typeface="BIZ UDPゴシック" panose="020B0400000000000000" pitchFamily="50" charset="-128"/>
                <a:ea typeface="BIZ UDPゴシック" panose="020B0400000000000000" pitchFamily="50" charset="-128"/>
              </a:rPr>
              <a:t>随時面談実施</a:t>
            </a:r>
            <a:endParaRPr sz="1000" dirty="0">
              <a:solidFill>
                <a:schemeClr val="accent5"/>
              </a:solidFill>
              <a:latin typeface="BIZ UDPゴシック" panose="020B0400000000000000" pitchFamily="50" charset="-128"/>
              <a:ea typeface="BIZ UDPゴシック" panose="020B0400000000000000" pitchFamily="50" charset="-128"/>
            </a:endParaRPr>
          </a:p>
          <a:p>
            <a:pPr marL="12700" lvl="0">
              <a:lnSpc>
                <a:spcPct val="125000"/>
              </a:lnSpc>
              <a:buClr>
                <a:schemeClr val="dk1"/>
              </a:buClr>
              <a:buSzPts val="700"/>
            </a:pPr>
            <a:r>
              <a:rPr lang="ja-JP" altLang="en-US" sz="1000" dirty="0">
                <a:latin typeface="BIZ UDPゴシック" panose="020B0400000000000000" pitchFamily="50" charset="-128"/>
                <a:ea typeface="BIZ UDPゴシック" panose="020B0400000000000000" pitchFamily="50" charset="-128"/>
              </a:rPr>
              <a:t>定期的な面談以外にも随時面談を実施。就労面だけでなく生活面の悩みについても一緒に解決法を考えます。</a:t>
            </a:r>
            <a:br>
              <a:rPr lang="ja-JP" altLang="en-US" sz="1000" dirty="0">
                <a:latin typeface="BIZ UDPゴシック" panose="020B0400000000000000" pitchFamily="50" charset="-128"/>
                <a:ea typeface="BIZ UDPゴシック" panose="020B0400000000000000" pitchFamily="50" charset="-128"/>
              </a:rPr>
            </a:b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在宅訓練の方も対応可能</a:t>
            </a:r>
          </a:p>
          <a:p>
            <a:pPr marL="12700" marR="0" lvl="0" indent="0" algn="l" rtl="0">
              <a:lnSpc>
                <a:spcPct val="125000"/>
              </a:lnSpc>
              <a:spcBef>
                <a:spcPts val="0"/>
              </a:spcBef>
              <a:spcAft>
                <a:spcPts val="0"/>
              </a:spcAft>
              <a:buClr>
                <a:srgbClr val="000000"/>
              </a:buClr>
              <a:buSzPts val="700"/>
              <a:buFont typeface="Arial"/>
              <a:buNone/>
            </a:pPr>
            <a:endParaRPr sz="900" dirty="0">
              <a:solidFill>
                <a:srgbClr val="58595B"/>
              </a:solidFill>
            </a:endParaRPr>
          </a:p>
        </p:txBody>
      </p:sp>
      <p:pic>
        <p:nvPicPr>
          <p:cNvPr id="7" name="図 6"/>
          <p:cNvPicPr>
            <a:picLocks noChangeAspect="1"/>
          </p:cNvPicPr>
          <p:nvPr/>
        </p:nvPicPr>
        <p:blipFill rotWithShape="1">
          <a:blip r:embed="rId20"/>
          <a:srcRect l="6721" r="5077"/>
          <a:stretch/>
        </p:blipFill>
        <p:spPr>
          <a:xfrm>
            <a:off x="157025" y="6461884"/>
            <a:ext cx="1144872" cy="864000"/>
          </a:xfrm>
          <a:prstGeom prst="rect">
            <a:avLst/>
          </a:prstGeom>
        </p:spPr>
      </p:pic>
      <p:sp>
        <p:nvSpPr>
          <p:cNvPr id="73" name="Google Shape;845;p20">
            <a:extLst>
              <a:ext uri="{FF2B5EF4-FFF2-40B4-BE49-F238E27FC236}">
                <a16:creationId xmlns:a16="http://schemas.microsoft.com/office/drawing/2014/main" id="{46514930-A62B-4B26-9A39-0D0EC4E85923}"/>
              </a:ext>
            </a:extLst>
          </p:cNvPr>
          <p:cNvSpPr txBox="1"/>
          <p:nvPr/>
        </p:nvSpPr>
        <p:spPr>
          <a:xfrm>
            <a:off x="1439999" y="4320000"/>
            <a:ext cx="2088000" cy="900000"/>
          </a:xfrm>
          <a:prstGeom prst="rect">
            <a:avLst/>
          </a:prstGeom>
          <a:noFill/>
          <a:ln>
            <a:noFill/>
          </a:ln>
        </p:spPr>
        <p:txBody>
          <a:bodyPr spcFirstLastPara="1" wrap="square" lIns="0" tIns="0" rIns="0" bIns="0" anchor="t" anchorCtr="0">
            <a:noAutofit/>
          </a:bodyPr>
          <a:lstStyle/>
          <a:p>
            <a:pPr marL="12700" lvl="0" indent="0" algn="l" rtl="0">
              <a:lnSpc>
                <a:spcPct val="125000"/>
              </a:lnSpc>
              <a:spcBef>
                <a:spcPts val="0"/>
              </a:spcBef>
              <a:spcAft>
                <a:spcPts val="0"/>
              </a:spcAft>
              <a:buClr>
                <a:schemeClr val="dk1"/>
              </a:buClr>
              <a:buSzPts val="700"/>
              <a:buFont typeface="Arial"/>
              <a:buNone/>
            </a:pPr>
            <a:r>
              <a:rPr lang="ja" sz="1000" b="1" dirty="0">
                <a:solidFill>
                  <a:schemeClr val="accent5"/>
                </a:solidFill>
                <a:latin typeface="BIZ UDPゴシック" panose="020B0400000000000000" pitchFamily="50" charset="-128"/>
                <a:ea typeface="BIZ UDPゴシック" panose="020B0400000000000000" pitchFamily="50" charset="-128"/>
              </a:rPr>
              <a:t>在宅訓練・リモート支援</a:t>
            </a:r>
            <a:endParaRPr sz="1000" dirty="0">
              <a:solidFill>
                <a:schemeClr val="accent5"/>
              </a:solidFill>
              <a:latin typeface="BIZ UDPゴシック" panose="020B0400000000000000" pitchFamily="50" charset="-128"/>
              <a:ea typeface="BIZ UDPゴシック" panose="020B0400000000000000" pitchFamily="50" charset="-128"/>
            </a:endParaRPr>
          </a:p>
          <a:p>
            <a:pPr marL="12700" lvl="0">
              <a:lnSpc>
                <a:spcPct val="125000"/>
              </a:lnSpc>
              <a:buClr>
                <a:schemeClr val="dk1"/>
              </a:buClr>
              <a:buSzPts val="700"/>
            </a:pPr>
            <a:r>
              <a:rPr lang="ja-JP" altLang="en-US" sz="1000" dirty="0">
                <a:latin typeface="BIZ UDPゴシック" panose="020B0400000000000000" pitchFamily="50" charset="-128"/>
                <a:ea typeface="BIZ UDPゴシック" panose="020B0400000000000000" pitchFamily="50" charset="-128"/>
              </a:rPr>
              <a:t>体調や状況に応じ、リモートワークを視野に入れた在宅訓練もご提案。</a:t>
            </a:r>
          </a:p>
          <a:p>
            <a:pPr marL="12700" lvl="0">
              <a:lnSpc>
                <a:spcPct val="125000"/>
              </a:lnSpc>
              <a:buClr>
                <a:schemeClr val="dk1"/>
              </a:buClr>
              <a:buSzPts val="700"/>
            </a:pPr>
            <a:r>
              <a:rPr lang="ja-JP" altLang="en-US" sz="1000" dirty="0">
                <a:latin typeface="BIZ UDPゴシック" panose="020B0400000000000000" pitchFamily="50" charset="-128"/>
                <a:ea typeface="BIZ UDPゴシック" panose="020B0400000000000000" pitchFamily="50" charset="-128"/>
              </a:rPr>
              <a:t>事業所同様の訓練や面談をご自宅で。</a:t>
            </a:r>
            <a:br>
              <a:rPr lang="ja-JP" altLang="en-US" sz="1000" dirty="0">
                <a:latin typeface="BIZ UDPゴシック" panose="020B0400000000000000" pitchFamily="50" charset="-128"/>
                <a:ea typeface="BIZ UDPゴシック" panose="020B0400000000000000" pitchFamily="50" charset="-128"/>
              </a:rPr>
            </a:b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利用については行政の確認が必要</a:t>
            </a:r>
          </a:p>
          <a:p>
            <a:pPr marL="12700" marR="0" lvl="0" indent="0" algn="l" rtl="0">
              <a:lnSpc>
                <a:spcPct val="125000"/>
              </a:lnSpc>
              <a:spcBef>
                <a:spcPts val="0"/>
              </a:spcBef>
              <a:spcAft>
                <a:spcPts val="0"/>
              </a:spcAft>
              <a:buClr>
                <a:srgbClr val="000000"/>
              </a:buClr>
              <a:buSzPts val="700"/>
              <a:buFont typeface="Arial"/>
              <a:buNone/>
            </a:pPr>
            <a:endParaRPr sz="900" dirty="0">
              <a:solidFill>
                <a:srgbClr val="58595B"/>
              </a:solidFill>
            </a:endParaRPr>
          </a:p>
        </p:txBody>
      </p:sp>
      <p:pic>
        <p:nvPicPr>
          <p:cNvPr id="74" name="図 73">
            <a:extLst>
              <a:ext uri="{FF2B5EF4-FFF2-40B4-BE49-F238E27FC236}">
                <a16:creationId xmlns:a16="http://schemas.microsoft.com/office/drawing/2014/main" id="{2DEEE3D8-5BED-4C35-BE7C-53D69446A6E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4000" y="5360120"/>
            <a:ext cx="1152000" cy="864000"/>
          </a:xfrm>
          <a:prstGeom prst="rect">
            <a:avLst/>
          </a:prstGeom>
        </p:spPr>
      </p:pic>
      <p:sp>
        <p:nvSpPr>
          <p:cNvPr id="75" name="テキスト ボックス 74">
            <a:extLst>
              <a:ext uri="{FF2B5EF4-FFF2-40B4-BE49-F238E27FC236}">
                <a16:creationId xmlns:a16="http://schemas.microsoft.com/office/drawing/2014/main" id="{0CBAF875-59C7-4A71-A4FB-35865800847B}"/>
              </a:ext>
            </a:extLst>
          </p:cNvPr>
          <p:cNvSpPr txBox="1"/>
          <p:nvPr/>
        </p:nvSpPr>
        <p:spPr>
          <a:xfrm>
            <a:off x="487261" y="6008676"/>
            <a:ext cx="862737" cy="215444"/>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画像はイメージ</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968315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2108</TotalTime>
  <Words>818</Words>
  <Application>Microsoft Office PowerPoint</Application>
  <PresentationFormat>ユーザー設定</PresentationFormat>
  <Paragraphs>111</Paragraphs>
  <Slides>2</Slides>
  <Notes>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vt:i4>
      </vt:variant>
    </vt:vector>
  </HeadingPairs>
  <TitlesOfParts>
    <vt:vector size="15" baseType="lpstr">
      <vt:lpstr>BIZ UDPゴシック</vt:lpstr>
      <vt:lpstr>HGP教科書体</vt:lpstr>
      <vt:lpstr>HG教科書体</vt:lpstr>
      <vt:lpstr>Klee One</vt:lpstr>
      <vt:lpstr>Malgun Gothic</vt:lpstr>
      <vt:lpstr>Microsoft YaHei UI Light</vt:lpstr>
      <vt:lpstr>Meiryo</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kurazemi2732</dc:creator>
  <cp:lastModifiedBy>kurazemi3149</cp:lastModifiedBy>
  <cp:revision>143</cp:revision>
  <cp:lastPrinted>2024-05-17T02:57:17Z</cp:lastPrinted>
  <dcterms:created xsi:type="dcterms:W3CDTF">2024-05-10T06:00:17Z</dcterms:created>
  <dcterms:modified xsi:type="dcterms:W3CDTF">2024-08-28T08:01:02Z</dcterms:modified>
</cp:coreProperties>
</file>